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327" r:id="rId4"/>
    <p:sldId id="328" r:id="rId5"/>
    <p:sldId id="330" r:id="rId6"/>
    <p:sldId id="331" r:id="rId7"/>
    <p:sldId id="332" r:id="rId8"/>
    <p:sldId id="333" r:id="rId9"/>
    <p:sldId id="335" r:id="rId10"/>
    <p:sldId id="349" r:id="rId11"/>
    <p:sldId id="348" r:id="rId12"/>
    <p:sldId id="336" r:id="rId13"/>
    <p:sldId id="338" r:id="rId14"/>
    <p:sldId id="337" r:id="rId15"/>
    <p:sldId id="340" r:id="rId16"/>
    <p:sldId id="339" r:id="rId17"/>
    <p:sldId id="345" r:id="rId18"/>
    <p:sldId id="346" r:id="rId19"/>
    <p:sldId id="329" r:id="rId20"/>
    <p:sldId id="341" r:id="rId21"/>
    <p:sldId id="342" r:id="rId22"/>
    <p:sldId id="343" r:id="rId23"/>
    <p:sldId id="315" r:id="rId24"/>
    <p:sldId id="317" r:id="rId25"/>
    <p:sldId id="318" r:id="rId26"/>
    <p:sldId id="321" r:id="rId27"/>
    <p:sldId id="322" r:id="rId28"/>
    <p:sldId id="323" r:id="rId29"/>
    <p:sldId id="324" r:id="rId30"/>
    <p:sldId id="325" r:id="rId31"/>
    <p:sldId id="326" r:id="rId32"/>
    <p:sldId id="344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0066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80387" autoAdjust="0"/>
  </p:normalViewPr>
  <p:slideViewPr>
    <p:cSldViewPr>
      <p:cViewPr varScale="1">
        <p:scale>
          <a:sx n="67" d="100"/>
          <a:sy n="67" d="100"/>
        </p:scale>
        <p:origin x="-1291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53" y="20419"/>
    </p:cViewPr>
  </p:outlin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34" Type="http://schemas.openxmlformats.org/officeDocument/2006/relationships/notesMaster" Target="notesMasters/notesMaster1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33" Type="http://schemas.openxmlformats.org/officeDocument/2006/relationships/slide" Target="slides/slide32.xml" /><Relationship Id="rId38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slide" Target="slides/slide28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slide" Target="slides/slide31.xml" /><Relationship Id="rId37" Type="http://schemas.openxmlformats.org/officeDocument/2006/relationships/theme" Target="theme/theme1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slide" Target="slides/slide27.xml" /><Relationship Id="rId36" Type="http://schemas.openxmlformats.org/officeDocument/2006/relationships/viewProps" Target="viewProps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slide" Target="slides/slide30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slide" Target="slides/slide29.xml" /><Relationship Id="rId35" Type="http://schemas.openxmlformats.org/officeDocument/2006/relationships/presProps" Target="presProps.xml" /></Relationships>
</file>

<file path=ppt/media/image1.gif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gif>
</file>

<file path=ppt/media/image31.png>
</file>

<file path=ppt/media/image32.gif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16B32-29CD-49A4-90D4-B226BC094E9A}" type="datetimeFigureOut">
              <a:rPr lang="en-US" smtClean="0"/>
              <a:pPr/>
              <a:t>5/20/2021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0B74C7-3662-4DED-8E86-7BF35A39AC7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 /><Relationship Id="rId1" Type="http://schemas.openxmlformats.org/officeDocument/2006/relationships/notesMaster" Target="../notesMasters/notesMaster1.xml" 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 /><Relationship Id="rId1" Type="http://schemas.openxmlformats.org/officeDocument/2006/relationships/notesMaster" Target="../notesMasters/notesMaster1.xml" 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 /><Relationship Id="rId1" Type="http://schemas.openxmlformats.org/officeDocument/2006/relationships/notesMaster" Target="../notesMasters/notesMaster1.xml" 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 /><Relationship Id="rId1" Type="http://schemas.openxmlformats.org/officeDocument/2006/relationships/notesMaster" Target="../notesMasters/notesMaster1.xml" 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 /><Relationship Id="rId1" Type="http://schemas.openxmlformats.org/officeDocument/2006/relationships/notesMaster" Target="../notesMasters/notesMaster1.xml" 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 /><Relationship Id="rId1" Type="http://schemas.openxmlformats.org/officeDocument/2006/relationships/notesMaster" Target="../notesMasters/notesMaster1.xml" 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 /><Relationship Id="rId1" Type="http://schemas.openxmlformats.org/officeDocument/2006/relationships/notesMaster" Target="../notesMasters/notesMaster1.xml" 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 /><Relationship Id="rId1" Type="http://schemas.openxmlformats.org/officeDocument/2006/relationships/notesMaster" Target="../notesMasters/notesMaster1.xml" 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 /><Relationship Id="rId1" Type="http://schemas.openxmlformats.org/officeDocument/2006/relationships/notesMaster" Target="../notesMasters/notesMaster1.xml" 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 /><Relationship Id="rId1" Type="http://schemas.openxmlformats.org/officeDocument/2006/relationships/notesMaster" Target="../notesMasters/notesMaster1.xml" 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 /><Relationship Id="rId1" Type="http://schemas.openxmlformats.org/officeDocument/2006/relationships/notesMaster" Target="../notesMasters/notesMaster1.xml" 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 /><Relationship Id="rId1" Type="http://schemas.openxmlformats.org/officeDocument/2006/relationships/notesMaster" Target="../notesMasters/notesMaster1.xml" 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They are called association models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The association models are</a:t>
            </a:r>
            <a:b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particularly suitable for describing phase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equilibria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 mixtures containing highly polar and/or strongly</a:t>
            </a:r>
            <a:b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associating compounds such as water, alcohols, acids, amines, phenols and others which have the capability</a:t>
            </a:r>
            <a:b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 forming hydrogen bonds. The hydrogen bonding formation between molecules of the same kind is called</a:t>
            </a:r>
            <a:b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self-association (e.g. in pure water or pure methanol), while the creation of hydrogen bonding complexes</a:t>
            </a:r>
            <a:b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between two different molecules is called cross-association (e.g. water–methanol)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endParaRPr lang="pt-BR" baseline="0" dirty="0"/>
          </a:p>
          <a:p>
            <a:endParaRPr lang="pt-BR" baseline="0" dirty="0"/>
          </a:p>
          <a:p>
            <a:r>
              <a:rPr lang="pt-BR" baseline="0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b="1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0B74C7-3662-4DED-8E86-7BF35A39AC7D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53473-127D-47AA-B262-7A41E000A2AE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750AE-2842-491F-88EB-C5A06CB0841D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6CD0C-35AE-447D-8C8D-6EB9FB6FAFB4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17347-1095-449B-B3F5-D6FE860B252F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34411-1613-4480-B9E2-2EF517B58F62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259EC-12D0-43AA-8CAC-95FE0EA67FFA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66C88-D346-4037-9458-D63C76D6D048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68D6E-8A13-4375-801E-6F2C91A3290D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45D0F-EE12-461C-85BE-887BFC42B4D8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56CB9-CFE9-4BD2-99CF-F20979C527FA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2BA7B-95B5-4375-AF5E-D60FF1832A4C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2747C-5D09-4BAE-855F-C6766611CC55}" type="datetime1">
              <a:rPr lang="en-US" smtClean="0"/>
              <a:pPr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6.png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9.png" /><Relationship Id="rId4" Type="http://schemas.openxmlformats.org/officeDocument/2006/relationships/image" Target="../media/image8.png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 /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13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13.png" /><Relationship Id="rId4" Type="http://schemas.openxmlformats.org/officeDocument/2006/relationships/image" Target="../media/image12.png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 /><Relationship Id="rId2" Type="http://schemas.openxmlformats.org/officeDocument/2006/relationships/notesSlide" Target="../notesSlides/notesSlide14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13.png" 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 /><Relationship Id="rId3" Type="http://schemas.openxmlformats.org/officeDocument/2006/relationships/image" Target="../media/image14.png" /><Relationship Id="rId7" Type="http://schemas.openxmlformats.org/officeDocument/2006/relationships/image" Target="../media/image18.png" /><Relationship Id="rId2" Type="http://schemas.openxmlformats.org/officeDocument/2006/relationships/notesSlide" Target="../notesSlides/notesSlide15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7.png" /><Relationship Id="rId5" Type="http://schemas.openxmlformats.org/officeDocument/2006/relationships/image" Target="../media/image16.png" /><Relationship Id="rId4" Type="http://schemas.openxmlformats.org/officeDocument/2006/relationships/image" Target="../media/image15.png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 /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 /><Relationship Id="rId3" Type="http://schemas.openxmlformats.org/officeDocument/2006/relationships/image" Target="../media/image20.png" /><Relationship Id="rId7" Type="http://schemas.openxmlformats.org/officeDocument/2006/relationships/image" Target="../media/image24.png" /><Relationship Id="rId2" Type="http://schemas.openxmlformats.org/officeDocument/2006/relationships/notesSlide" Target="../notesSlides/notesSlide17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23.png" /><Relationship Id="rId5" Type="http://schemas.openxmlformats.org/officeDocument/2006/relationships/image" Target="../media/image22.png" /><Relationship Id="rId4" Type="http://schemas.openxmlformats.org/officeDocument/2006/relationships/image" Target="../media/image21.png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 /><Relationship Id="rId2" Type="http://schemas.openxmlformats.org/officeDocument/2006/relationships/notesSlide" Target="../notesSlides/notesSlide18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27.png" 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 /><Relationship Id="rId2" Type="http://schemas.openxmlformats.org/officeDocument/2006/relationships/notesSlide" Target="../notesSlides/notesSlide19.xml" /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 /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 /><Relationship Id="rId2" Type="http://schemas.openxmlformats.org/officeDocument/2006/relationships/notesSlide" Target="../notesSlides/notesSlide21.xml" /><Relationship Id="rId1" Type="http://schemas.openxmlformats.org/officeDocument/2006/relationships/slideLayout" Target="../slideLayouts/slideLayout2.xml" 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 /><Relationship Id="rId2" Type="http://schemas.openxmlformats.org/officeDocument/2006/relationships/notesSlide" Target="../notesSlides/notesSlide22.xml" /><Relationship Id="rId1" Type="http://schemas.openxmlformats.org/officeDocument/2006/relationships/slideLayout" Target="../slideLayouts/slideLayout2.xml" 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 /><Relationship Id="rId2" Type="http://schemas.openxmlformats.org/officeDocument/2006/relationships/notesSlide" Target="../notesSlides/notesSlide23.xml" /><Relationship Id="rId1" Type="http://schemas.openxmlformats.org/officeDocument/2006/relationships/slideLayout" Target="../slideLayouts/slideLayout2.xml" 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 /><Relationship Id="rId2" Type="http://schemas.openxmlformats.org/officeDocument/2006/relationships/notesSlide" Target="../notesSlides/notesSlide24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32.gif" /><Relationship Id="rId4" Type="http://schemas.openxmlformats.org/officeDocument/2006/relationships/image" Target="../media/image31.png" 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 /><Relationship Id="rId2" Type="http://schemas.openxmlformats.org/officeDocument/2006/relationships/notesSlide" Target="../notesSlides/notesSlide25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33.gif" 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 /><Relationship Id="rId3" Type="http://schemas.openxmlformats.org/officeDocument/2006/relationships/image" Target="../media/image30.gif" /><Relationship Id="rId7" Type="http://schemas.openxmlformats.org/officeDocument/2006/relationships/image" Target="../media/image37.png" /><Relationship Id="rId2" Type="http://schemas.openxmlformats.org/officeDocument/2006/relationships/notesSlide" Target="../notesSlides/notesSlide26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36.png" /><Relationship Id="rId5" Type="http://schemas.openxmlformats.org/officeDocument/2006/relationships/image" Target="../media/image35.png" /><Relationship Id="rId4" Type="http://schemas.openxmlformats.org/officeDocument/2006/relationships/image" Target="../media/image34.png" 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 /><Relationship Id="rId2" Type="http://schemas.openxmlformats.org/officeDocument/2006/relationships/notesSlide" Target="../notesSlides/notesSlide27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40.png" /><Relationship Id="rId4" Type="http://schemas.openxmlformats.org/officeDocument/2006/relationships/image" Target="../media/image39.png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 /><Relationship Id="rId2" Type="http://schemas.openxmlformats.org/officeDocument/2006/relationships/notesSlide" Target="../notesSlides/notesSlide28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37.png" 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 /><Relationship Id="rId2" Type="http://schemas.openxmlformats.org/officeDocument/2006/relationships/notesSlide" Target="../notesSlides/notesSlide29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41.png" 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2.gif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4.jpeg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14400"/>
            <a:ext cx="7772400" cy="1470025"/>
          </a:xfrm>
        </p:spPr>
        <p:txBody>
          <a:bodyPr/>
          <a:lstStyle/>
          <a:p>
            <a:r>
              <a:rPr lang="en-US" b="1" dirty="0"/>
              <a:t>PVT 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124200"/>
            <a:ext cx="6400800" cy="990600"/>
          </a:xfrm>
        </p:spPr>
        <p:txBody>
          <a:bodyPr/>
          <a:lstStyle/>
          <a:p>
            <a:r>
              <a:rPr lang="pt-BR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Khalil Kashefi</a:t>
            </a:r>
          </a:p>
          <a:p>
            <a:endParaRPr lang="pt-BR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pt-BR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pt-BR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810000" y="5715000"/>
            <a:ext cx="16618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400" b="1" dirty="0"/>
              <a:t>7 May 2021</a:t>
            </a:r>
            <a:endParaRPr lang="en-US" sz="2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26" name="Picture 2"/>
          <p:cNvPicPr>
            <a:picLocks noChangeAspect="1" noChangeArrowheads="1"/>
          </p:cNvPicPr>
          <p:nvPr/>
        </p:nvPicPr>
        <p:blipFill>
          <a:blip r:embed="rId3"/>
          <a:srcRect r="56777" b="14058"/>
          <a:stretch>
            <a:fillRect/>
          </a:stretch>
        </p:blipFill>
        <p:spPr bwMode="auto">
          <a:xfrm>
            <a:off x="0" y="2209800"/>
            <a:ext cx="5400000" cy="3836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78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57600" y="76200"/>
            <a:ext cx="5400000" cy="18190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/>
          <a:srcRect t="85942" r="-95"/>
          <a:stretch>
            <a:fillRect/>
          </a:stretch>
        </p:blipFill>
        <p:spPr bwMode="auto">
          <a:xfrm>
            <a:off x="0" y="6172200"/>
            <a:ext cx="9109494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5943600" y="4876800"/>
            <a:ext cx="15969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000FF"/>
                </a:solidFill>
              </a:rPr>
              <a:t>oil phase (L1)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rot="10800000">
            <a:off x="3886200" y="5105400"/>
            <a:ext cx="2057400" cy="1588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943600" y="2876490"/>
            <a:ext cx="28111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000FF"/>
                </a:solidFill>
              </a:rPr>
              <a:t>CO2 rich vapor phase (V)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rot="10800000">
            <a:off x="3531600" y="3082230"/>
            <a:ext cx="2412000" cy="1588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058040" y="3329940"/>
            <a:ext cx="29335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000FF"/>
                </a:solidFill>
              </a:rPr>
              <a:t>CO2 rich liquid phase (L2)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rot="10800000">
            <a:off x="3886200" y="3505200"/>
            <a:ext cx="2052000" cy="1588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04800" y="2895600"/>
            <a:ext cx="15245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V/L2 interface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28600" y="3897868"/>
            <a:ext cx="16139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L1/L2 interface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228600" y="3733800"/>
            <a:ext cx="1066800" cy="22860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2" grpId="0"/>
      <p:bldP spid="14" grpId="0"/>
      <p:bldP spid="15" grpId="0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Equations of State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3000"/>
            <a:ext cx="9144000" cy="5486400"/>
          </a:xfrm>
        </p:spPr>
        <p:txBody>
          <a:bodyPr>
            <a:noAutofit/>
          </a:bodyPr>
          <a:lstStyle/>
          <a:p>
            <a:pPr marL="173038" lvl="1" indent="-173038"/>
            <a:r>
              <a:rPr lang="en-US" sz="2600" i="1" dirty="0"/>
              <a:t>  </a:t>
            </a:r>
            <a:r>
              <a:rPr lang="en-US" sz="2600" dirty="0"/>
              <a:t>The </a:t>
            </a:r>
            <a:r>
              <a:rPr lang="en-US" sz="2600" u="sng" dirty="0"/>
              <a:t>principal</a:t>
            </a:r>
            <a:r>
              <a:rPr lang="en-US" sz="2600" dirty="0"/>
              <a:t> thermodynamic models are the equations of state (EoS).</a:t>
            </a:r>
          </a:p>
          <a:p>
            <a:pPr marL="173038" lvl="1" indent="-173038"/>
            <a:r>
              <a:rPr lang="pt-BR" sz="2600" dirty="0"/>
              <a:t> </a:t>
            </a:r>
            <a:r>
              <a:rPr lang="en-US" sz="2600" b="1" dirty="0"/>
              <a:t>Phase behavior data: </a:t>
            </a:r>
            <a:r>
              <a:rPr lang="en-US" sz="2600" dirty="0"/>
              <a:t>Laboratory measurements, expensive; Field data, you would lose valuable resources or have to stop operations to make your observations. </a:t>
            </a:r>
          </a:p>
          <a:p>
            <a:pPr marL="173038" lvl="1" indent="-173038"/>
            <a:r>
              <a:rPr lang="en-US" sz="2600" dirty="0"/>
              <a:t> Why do we need an Equation of State? To define the </a:t>
            </a:r>
            <a:r>
              <a:rPr lang="en-US" sz="2600" i="1" dirty="0"/>
              <a:t>state of the system</a:t>
            </a:r>
            <a:r>
              <a:rPr lang="en-US" sz="2600" dirty="0"/>
              <a:t> and to determine the </a:t>
            </a:r>
            <a:r>
              <a:rPr lang="en-US" sz="2600" i="1" dirty="0"/>
              <a:t>properties</a:t>
            </a:r>
            <a:r>
              <a:rPr lang="en-US" sz="2600" dirty="0"/>
              <a:t> of the system </a:t>
            </a:r>
            <a:r>
              <a:rPr lang="en-US" sz="2600" i="1" dirty="0"/>
              <a:t>at that state</a:t>
            </a:r>
            <a:r>
              <a:rPr lang="en-US" sz="2600" dirty="0"/>
              <a:t>.</a:t>
            </a:r>
          </a:p>
          <a:p>
            <a:pPr marL="173038" lvl="1" indent="-173038"/>
            <a:r>
              <a:rPr lang="en-US" sz="2600" dirty="0"/>
              <a:t> Given a fluid, with EOS, possible to predict its behavior at any condition of pressure, temperature and volume (P-V-T). </a:t>
            </a:r>
          </a:p>
          <a:p>
            <a:pPr marL="173038" lvl="1" indent="-173038"/>
            <a:r>
              <a:rPr lang="en-US" sz="2600" dirty="0"/>
              <a:t> In other words, we want to describe the P-V-T behavior </a:t>
            </a:r>
            <a:r>
              <a:rPr lang="en-US" sz="2600" i="1" dirty="0"/>
              <a:t>of fluids</a:t>
            </a:r>
            <a:r>
              <a:rPr lang="en-US" sz="2600" dirty="0"/>
              <a:t> in general.</a:t>
            </a:r>
            <a:br>
              <a:rPr lang="en-US" sz="2600" dirty="0"/>
            </a:br>
            <a:endParaRPr lang="en-US" sz="2600" i="1" dirty="0"/>
          </a:p>
          <a:p>
            <a:pPr marL="573088" lvl="2" indent="-173038"/>
            <a:endParaRPr lang="en-US" sz="26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Equations of State - </a:t>
            </a:r>
            <a:r>
              <a:rPr lang="en-US" sz="3600" dirty="0"/>
              <a:t>ideal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3000"/>
            <a:ext cx="9144000" cy="2667000"/>
          </a:xfrm>
        </p:spPr>
        <p:txBody>
          <a:bodyPr>
            <a:noAutofit/>
          </a:bodyPr>
          <a:lstStyle/>
          <a:p>
            <a:r>
              <a:rPr lang="en-US" sz="2000" b="1" dirty="0"/>
              <a:t>Negligible interactions between the molecules,</a:t>
            </a:r>
          </a:p>
          <a:p>
            <a:r>
              <a:rPr lang="en-US" sz="2000" b="1" dirty="0"/>
              <a:t>Its molecules occupy no volume (negligible molecular volume),</a:t>
            </a:r>
          </a:p>
          <a:p>
            <a:r>
              <a:rPr lang="en-US" sz="2000" b="1" dirty="0"/>
              <a:t>Collisions between molecules are perfectly elastic — this is, no energy is lost after colliding.</a:t>
            </a:r>
          </a:p>
          <a:p>
            <a:endParaRPr lang="en-US" sz="2000" dirty="0"/>
          </a:p>
          <a:p>
            <a:r>
              <a:rPr lang="en-US" sz="2000" dirty="0"/>
              <a:t>ideal behavior may be approached by real gases at low P and high T, where the distance between any pair of gas molecules is great. </a:t>
            </a:r>
            <a:endParaRPr lang="en-US" sz="2600" i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l="31527" t="55556" r="51335" b="38889"/>
          <a:stretch>
            <a:fillRect/>
          </a:stretch>
        </p:blipFill>
        <p:spPr bwMode="auto">
          <a:xfrm>
            <a:off x="4572000" y="3733802"/>
            <a:ext cx="3960000" cy="7220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 l="32500" t="73333" r="51875" b="21111"/>
          <a:stretch>
            <a:fillRect/>
          </a:stretch>
        </p:blipFill>
        <p:spPr bwMode="auto">
          <a:xfrm>
            <a:off x="4572000" y="4419600"/>
            <a:ext cx="3960000" cy="79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36875" t="28889" r="56250" b="66667"/>
          <a:stretch>
            <a:fillRect/>
          </a:stretch>
        </p:blipFill>
        <p:spPr bwMode="auto">
          <a:xfrm>
            <a:off x="609600" y="4038600"/>
            <a:ext cx="230505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 descr="Modern Compressible Flow Solutions Chapter 1 | Aero Engineering Notes Wiki  | Fandom"/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r="73537"/>
          <a:stretch>
            <a:fillRect/>
          </a:stretch>
        </p:blipFill>
        <p:spPr bwMode="auto">
          <a:xfrm>
            <a:off x="838200" y="4953000"/>
            <a:ext cx="1548000" cy="1577765"/>
          </a:xfrm>
          <a:prstGeom prst="rect">
            <a:avLst/>
          </a:prstGeom>
          <a:noFill/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Equations of State - </a:t>
            </a:r>
            <a:r>
              <a:rPr lang="en-US" sz="3600" dirty="0"/>
              <a:t>ideal </a:t>
            </a:r>
          </a:p>
        </p:txBody>
      </p:sp>
      <p:pic>
        <p:nvPicPr>
          <p:cNvPr id="58370" name="Picture 2" descr="P-V Isotherm for an ideal gas,starts high pressure low volume, ends high volume low pressure, large initial slope, then it slows 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86000" y="2286000"/>
            <a:ext cx="4133850" cy="2800351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2857381" y="2362200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  = T1</a:t>
            </a:r>
            <a:endParaRPr lang="en-US" b="1" dirty="0"/>
          </a:p>
        </p:txBody>
      </p:sp>
      <p:cxnSp>
        <p:nvCxnSpPr>
          <p:cNvPr id="15" name="Straight Connector 14"/>
          <p:cNvCxnSpPr/>
          <p:nvPr/>
        </p:nvCxnSpPr>
        <p:spPr>
          <a:xfrm flipH="1" flipV="1">
            <a:off x="3947876" y="4033950"/>
            <a:ext cx="924059" cy="0"/>
          </a:xfrm>
          <a:prstGeom prst="line">
            <a:avLst/>
          </a:prstGeom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 flipV="1">
            <a:off x="3124200" y="3200401"/>
            <a:ext cx="1447801" cy="228600"/>
          </a:xfrm>
          <a:prstGeom prst="line">
            <a:avLst/>
          </a:prstGeom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207541" y="3733801"/>
            <a:ext cx="1173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Dew point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66596" y="3364469"/>
            <a:ext cx="1389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Bubble point</a:t>
            </a:r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 rot="5400000">
            <a:off x="3942796" y="3733801"/>
            <a:ext cx="304800" cy="152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rot="10800000" flipV="1">
            <a:off x="4933397" y="3934335"/>
            <a:ext cx="324000" cy="72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1" name="Freeform 40"/>
          <p:cNvSpPr/>
          <p:nvPr/>
        </p:nvSpPr>
        <p:spPr>
          <a:xfrm>
            <a:off x="4867815" y="4028440"/>
            <a:ext cx="999585" cy="444500"/>
          </a:xfrm>
          <a:custGeom>
            <a:avLst/>
            <a:gdLst>
              <a:gd name="connsiteX0" fmla="*/ 6445 w 1259604"/>
              <a:gd name="connsiteY0" fmla="*/ 0 h 444500"/>
              <a:gd name="connsiteX1" fmla="*/ 1365 w 1259604"/>
              <a:gd name="connsiteY1" fmla="*/ 7620 h 444500"/>
              <a:gd name="connsiteX2" fmla="*/ 26765 w 1259604"/>
              <a:gd name="connsiteY2" fmla="*/ 30480 h 444500"/>
              <a:gd name="connsiteX3" fmla="*/ 34385 w 1259604"/>
              <a:gd name="connsiteY3" fmla="*/ 33020 h 444500"/>
              <a:gd name="connsiteX4" fmla="*/ 42005 w 1259604"/>
              <a:gd name="connsiteY4" fmla="*/ 43180 h 444500"/>
              <a:gd name="connsiteX5" fmla="*/ 52165 w 1259604"/>
              <a:gd name="connsiteY5" fmla="*/ 48260 h 444500"/>
              <a:gd name="connsiteX6" fmla="*/ 64865 w 1259604"/>
              <a:gd name="connsiteY6" fmla="*/ 55880 h 444500"/>
              <a:gd name="connsiteX7" fmla="*/ 87725 w 1259604"/>
              <a:gd name="connsiteY7" fmla="*/ 68580 h 444500"/>
              <a:gd name="connsiteX8" fmla="*/ 115665 w 1259604"/>
              <a:gd name="connsiteY8" fmla="*/ 91440 h 444500"/>
              <a:gd name="connsiteX9" fmla="*/ 148685 w 1259604"/>
              <a:gd name="connsiteY9" fmla="*/ 119380 h 444500"/>
              <a:gd name="connsiteX10" fmla="*/ 174085 w 1259604"/>
              <a:gd name="connsiteY10" fmla="*/ 132080 h 444500"/>
              <a:gd name="connsiteX11" fmla="*/ 224885 w 1259604"/>
              <a:gd name="connsiteY11" fmla="*/ 167640 h 444500"/>
              <a:gd name="connsiteX12" fmla="*/ 255365 w 1259604"/>
              <a:gd name="connsiteY12" fmla="*/ 187960 h 444500"/>
              <a:gd name="connsiteX13" fmla="*/ 273145 w 1259604"/>
              <a:gd name="connsiteY13" fmla="*/ 195580 h 444500"/>
              <a:gd name="connsiteX14" fmla="*/ 296005 w 1259604"/>
              <a:gd name="connsiteY14" fmla="*/ 210820 h 444500"/>
              <a:gd name="connsiteX15" fmla="*/ 313785 w 1259604"/>
              <a:gd name="connsiteY15" fmla="*/ 218440 h 444500"/>
              <a:gd name="connsiteX16" fmla="*/ 341725 w 1259604"/>
              <a:gd name="connsiteY16" fmla="*/ 238760 h 444500"/>
              <a:gd name="connsiteX17" fmla="*/ 364585 w 1259604"/>
              <a:gd name="connsiteY17" fmla="*/ 243840 h 444500"/>
              <a:gd name="connsiteX18" fmla="*/ 379825 w 1259604"/>
              <a:gd name="connsiteY18" fmla="*/ 256540 h 444500"/>
              <a:gd name="connsiteX19" fmla="*/ 412845 w 1259604"/>
              <a:gd name="connsiteY19" fmla="*/ 264160 h 444500"/>
              <a:gd name="connsiteX20" fmla="*/ 440785 w 1259604"/>
              <a:gd name="connsiteY20" fmla="*/ 279400 h 444500"/>
              <a:gd name="connsiteX21" fmla="*/ 463645 w 1259604"/>
              <a:gd name="connsiteY21" fmla="*/ 294640 h 444500"/>
              <a:gd name="connsiteX22" fmla="*/ 506825 w 1259604"/>
              <a:gd name="connsiteY22" fmla="*/ 302260 h 444500"/>
              <a:gd name="connsiteX23" fmla="*/ 544925 w 1259604"/>
              <a:gd name="connsiteY23" fmla="*/ 320040 h 444500"/>
              <a:gd name="connsiteX24" fmla="*/ 560165 w 1259604"/>
              <a:gd name="connsiteY24" fmla="*/ 322580 h 444500"/>
              <a:gd name="connsiteX25" fmla="*/ 616045 w 1259604"/>
              <a:gd name="connsiteY25" fmla="*/ 332740 h 444500"/>
              <a:gd name="connsiteX26" fmla="*/ 654145 w 1259604"/>
              <a:gd name="connsiteY26" fmla="*/ 347980 h 444500"/>
              <a:gd name="connsiteX27" fmla="*/ 682085 w 1259604"/>
              <a:gd name="connsiteY27" fmla="*/ 353060 h 444500"/>
              <a:gd name="connsiteX28" fmla="*/ 793845 w 1259604"/>
              <a:gd name="connsiteY28" fmla="*/ 383540 h 444500"/>
              <a:gd name="connsiteX29" fmla="*/ 831945 w 1259604"/>
              <a:gd name="connsiteY29" fmla="*/ 398780 h 444500"/>
              <a:gd name="connsiteX30" fmla="*/ 900525 w 1259604"/>
              <a:gd name="connsiteY30" fmla="*/ 408940 h 444500"/>
              <a:gd name="connsiteX31" fmla="*/ 936085 w 1259604"/>
              <a:gd name="connsiteY31" fmla="*/ 419100 h 444500"/>
              <a:gd name="connsiteX32" fmla="*/ 981805 w 1259604"/>
              <a:gd name="connsiteY32" fmla="*/ 424180 h 444500"/>
              <a:gd name="connsiteX33" fmla="*/ 999585 w 1259604"/>
              <a:gd name="connsiteY33" fmla="*/ 426720 h 444500"/>
              <a:gd name="connsiteX34" fmla="*/ 1088485 w 1259604"/>
              <a:gd name="connsiteY34" fmla="*/ 431800 h 444500"/>
              <a:gd name="connsiteX35" fmla="*/ 1113885 w 1259604"/>
              <a:gd name="connsiteY35" fmla="*/ 439420 h 444500"/>
              <a:gd name="connsiteX36" fmla="*/ 1144365 w 1259604"/>
              <a:gd name="connsiteY36" fmla="*/ 441960 h 444500"/>
              <a:gd name="connsiteX37" fmla="*/ 1159605 w 1259604"/>
              <a:gd name="connsiteY37" fmla="*/ 444500 h 444500"/>
              <a:gd name="connsiteX38" fmla="*/ 1228185 w 1259604"/>
              <a:gd name="connsiteY38" fmla="*/ 436880 h 444500"/>
              <a:gd name="connsiteX39" fmla="*/ 1248505 w 1259604"/>
              <a:gd name="connsiteY39" fmla="*/ 431800 h 444500"/>
              <a:gd name="connsiteX40" fmla="*/ 1258665 w 1259604"/>
              <a:gd name="connsiteY40" fmla="*/ 42672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59604" h="444500">
                <a:moveTo>
                  <a:pt x="6445" y="0"/>
                </a:moveTo>
                <a:cubicBezTo>
                  <a:pt x="4752" y="2540"/>
                  <a:pt x="0" y="4890"/>
                  <a:pt x="1365" y="7620"/>
                </a:cubicBezTo>
                <a:cubicBezTo>
                  <a:pt x="3559" y="12008"/>
                  <a:pt x="18634" y="26414"/>
                  <a:pt x="26765" y="30480"/>
                </a:cubicBezTo>
                <a:cubicBezTo>
                  <a:pt x="29160" y="31677"/>
                  <a:pt x="31845" y="32173"/>
                  <a:pt x="34385" y="33020"/>
                </a:cubicBezTo>
                <a:cubicBezTo>
                  <a:pt x="36925" y="36407"/>
                  <a:pt x="38791" y="40425"/>
                  <a:pt x="42005" y="43180"/>
                </a:cubicBezTo>
                <a:cubicBezTo>
                  <a:pt x="44880" y="45644"/>
                  <a:pt x="48855" y="46421"/>
                  <a:pt x="52165" y="48260"/>
                </a:cubicBezTo>
                <a:cubicBezTo>
                  <a:pt x="56481" y="50658"/>
                  <a:pt x="60757" y="53142"/>
                  <a:pt x="64865" y="55880"/>
                </a:cubicBezTo>
                <a:cubicBezTo>
                  <a:pt x="82987" y="67962"/>
                  <a:pt x="66447" y="60069"/>
                  <a:pt x="87725" y="68580"/>
                </a:cubicBezTo>
                <a:cubicBezTo>
                  <a:pt x="128413" y="109268"/>
                  <a:pt x="81716" y="65035"/>
                  <a:pt x="115665" y="91440"/>
                </a:cubicBezTo>
                <a:cubicBezTo>
                  <a:pt x="127046" y="100292"/>
                  <a:pt x="135789" y="112932"/>
                  <a:pt x="148685" y="119380"/>
                </a:cubicBezTo>
                <a:cubicBezTo>
                  <a:pt x="157152" y="123613"/>
                  <a:pt x="165999" y="127158"/>
                  <a:pt x="174085" y="132080"/>
                </a:cubicBezTo>
                <a:cubicBezTo>
                  <a:pt x="190892" y="142310"/>
                  <a:pt x="208290" y="156286"/>
                  <a:pt x="224885" y="167640"/>
                </a:cubicBezTo>
                <a:cubicBezTo>
                  <a:pt x="234963" y="174535"/>
                  <a:pt x="244142" y="183150"/>
                  <a:pt x="255365" y="187960"/>
                </a:cubicBezTo>
                <a:cubicBezTo>
                  <a:pt x="261292" y="190500"/>
                  <a:pt x="267525" y="192419"/>
                  <a:pt x="273145" y="195580"/>
                </a:cubicBezTo>
                <a:cubicBezTo>
                  <a:pt x="281127" y="200070"/>
                  <a:pt x="288023" y="206330"/>
                  <a:pt x="296005" y="210820"/>
                </a:cubicBezTo>
                <a:cubicBezTo>
                  <a:pt x="301625" y="213981"/>
                  <a:pt x="308283" y="215078"/>
                  <a:pt x="313785" y="218440"/>
                </a:cubicBezTo>
                <a:cubicBezTo>
                  <a:pt x="323611" y="224445"/>
                  <a:pt x="330483" y="236262"/>
                  <a:pt x="341725" y="238760"/>
                </a:cubicBezTo>
                <a:lnTo>
                  <a:pt x="364585" y="243840"/>
                </a:lnTo>
                <a:cubicBezTo>
                  <a:pt x="369665" y="248073"/>
                  <a:pt x="374003" y="253405"/>
                  <a:pt x="379825" y="256540"/>
                </a:cubicBezTo>
                <a:cubicBezTo>
                  <a:pt x="387104" y="260459"/>
                  <a:pt x="404437" y="262759"/>
                  <a:pt x="412845" y="264160"/>
                </a:cubicBezTo>
                <a:cubicBezTo>
                  <a:pt x="434346" y="291036"/>
                  <a:pt x="409244" y="265601"/>
                  <a:pt x="440785" y="279400"/>
                </a:cubicBezTo>
                <a:cubicBezTo>
                  <a:pt x="449175" y="283071"/>
                  <a:pt x="455276" y="290921"/>
                  <a:pt x="463645" y="294640"/>
                </a:cubicBezTo>
                <a:cubicBezTo>
                  <a:pt x="472630" y="298634"/>
                  <a:pt x="496719" y="300997"/>
                  <a:pt x="506825" y="302260"/>
                </a:cubicBezTo>
                <a:cubicBezTo>
                  <a:pt x="519525" y="308187"/>
                  <a:pt x="531828" y="315051"/>
                  <a:pt x="544925" y="320040"/>
                </a:cubicBezTo>
                <a:cubicBezTo>
                  <a:pt x="549738" y="321873"/>
                  <a:pt x="555129" y="321501"/>
                  <a:pt x="560165" y="322580"/>
                </a:cubicBezTo>
                <a:cubicBezTo>
                  <a:pt x="608069" y="332845"/>
                  <a:pt x="546188" y="322760"/>
                  <a:pt x="616045" y="332740"/>
                </a:cubicBezTo>
                <a:cubicBezTo>
                  <a:pt x="628745" y="337820"/>
                  <a:pt x="641072" y="343957"/>
                  <a:pt x="654145" y="347980"/>
                </a:cubicBezTo>
                <a:cubicBezTo>
                  <a:pt x="663192" y="350764"/>
                  <a:pt x="673038" y="350276"/>
                  <a:pt x="682085" y="353060"/>
                </a:cubicBezTo>
                <a:cubicBezTo>
                  <a:pt x="788792" y="385893"/>
                  <a:pt x="715899" y="373797"/>
                  <a:pt x="793845" y="383540"/>
                </a:cubicBezTo>
                <a:cubicBezTo>
                  <a:pt x="806545" y="388620"/>
                  <a:pt x="818872" y="394757"/>
                  <a:pt x="831945" y="398780"/>
                </a:cubicBezTo>
                <a:cubicBezTo>
                  <a:pt x="844812" y="402739"/>
                  <a:pt x="891603" y="407825"/>
                  <a:pt x="900525" y="408940"/>
                </a:cubicBezTo>
                <a:cubicBezTo>
                  <a:pt x="912378" y="412327"/>
                  <a:pt x="923968" y="416828"/>
                  <a:pt x="936085" y="419100"/>
                </a:cubicBezTo>
                <a:cubicBezTo>
                  <a:pt x="951156" y="421926"/>
                  <a:pt x="966580" y="422353"/>
                  <a:pt x="981805" y="424180"/>
                </a:cubicBezTo>
                <a:cubicBezTo>
                  <a:pt x="987749" y="424893"/>
                  <a:pt x="993623" y="426178"/>
                  <a:pt x="999585" y="426720"/>
                </a:cubicBezTo>
                <a:cubicBezTo>
                  <a:pt x="1021999" y="428758"/>
                  <a:pt x="1068401" y="430796"/>
                  <a:pt x="1088485" y="431800"/>
                </a:cubicBezTo>
                <a:cubicBezTo>
                  <a:pt x="1095511" y="434142"/>
                  <a:pt x="1108360" y="438548"/>
                  <a:pt x="1113885" y="439420"/>
                </a:cubicBezTo>
                <a:cubicBezTo>
                  <a:pt x="1123955" y="441010"/>
                  <a:pt x="1134232" y="440834"/>
                  <a:pt x="1144365" y="441960"/>
                </a:cubicBezTo>
                <a:cubicBezTo>
                  <a:pt x="1149484" y="442529"/>
                  <a:pt x="1154525" y="443653"/>
                  <a:pt x="1159605" y="444500"/>
                </a:cubicBezTo>
                <a:lnTo>
                  <a:pt x="1228185" y="436880"/>
                </a:lnTo>
                <a:cubicBezTo>
                  <a:pt x="1232049" y="436397"/>
                  <a:pt x="1243897" y="434104"/>
                  <a:pt x="1248505" y="431800"/>
                </a:cubicBezTo>
                <a:cubicBezTo>
                  <a:pt x="1259604" y="426250"/>
                  <a:pt x="1252303" y="426720"/>
                  <a:pt x="1258665" y="426720"/>
                </a:cubicBezTo>
              </a:path>
            </a:pathLst>
          </a:custGeom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4038600" y="2438400"/>
            <a:ext cx="1637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00FF"/>
                </a:solidFill>
              </a:rPr>
              <a:t>Real behaviour</a:t>
            </a:r>
            <a:endParaRPr lang="en-US" dirty="0">
              <a:solidFill>
                <a:srgbClr val="0000FF"/>
              </a:solidFill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 rot="10800000" flipV="1">
            <a:off x="3886200" y="2743200"/>
            <a:ext cx="381000" cy="228600"/>
          </a:xfrm>
          <a:prstGeom prst="straightConnector1">
            <a:avLst/>
          </a:prstGeom>
          <a:ln w="1905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41" grpId="0" animBg="1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Equations of State – </a:t>
            </a:r>
            <a:r>
              <a:rPr lang="en-US" sz="3600" dirty="0"/>
              <a:t>Cubic Behavior </a:t>
            </a:r>
          </a:p>
        </p:txBody>
      </p:sp>
      <p:pic>
        <p:nvPicPr>
          <p:cNvPr id="56326" name="Picture 6" descr="کاربۆن دووئۆکسید - ویکیپیدیا، ئینسایکڵۆپیدیای ئازا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06111" y="1905000"/>
            <a:ext cx="450089" cy="381000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6705600" y="1524000"/>
            <a:ext cx="2057400" cy="259080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6" descr="کاربۆن دووئۆکسید - ویکیپیدیا، ئینسایکڵۆپیدیای ئازا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62800" y="2819400"/>
            <a:ext cx="450089" cy="381000"/>
          </a:xfrm>
          <a:prstGeom prst="rect">
            <a:avLst/>
          </a:prstGeom>
          <a:noFill/>
        </p:spPr>
      </p:pic>
      <p:pic>
        <p:nvPicPr>
          <p:cNvPr id="56328" name="Picture 8" descr="Methane Molecule Alkane, 3, chemical Element, angle, sphere png | PNGWi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229600" y="2667000"/>
            <a:ext cx="360000" cy="360000"/>
          </a:xfrm>
          <a:prstGeom prst="rect">
            <a:avLst/>
          </a:prstGeom>
          <a:noFill/>
        </p:spPr>
      </p:pic>
      <p:pic>
        <p:nvPicPr>
          <p:cNvPr id="16" name="Picture 8" descr="Methane Molecule Alkane, 3, chemical Element, angle, sphere png | PNGWi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031400" y="1849800"/>
            <a:ext cx="360000" cy="360000"/>
          </a:xfrm>
          <a:prstGeom prst="rect">
            <a:avLst/>
          </a:prstGeom>
          <a:noFill/>
        </p:spPr>
      </p:pic>
      <p:pic>
        <p:nvPicPr>
          <p:cNvPr id="17" name="Picture 8" descr="Methane Molecule Alkane, 3, chemical Element, angle, sphere png | PNGWi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183800" y="3526200"/>
            <a:ext cx="360000" cy="360000"/>
          </a:xfrm>
          <a:prstGeom prst="rect">
            <a:avLst/>
          </a:prstGeom>
          <a:noFill/>
        </p:spPr>
      </p:pic>
      <p:pic>
        <p:nvPicPr>
          <p:cNvPr id="18" name="Picture 6" descr="کاربۆن دووئۆکسید - ویکیپیدیا، ئینسایکڵۆپیدیای ئازا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79511" y="3581400"/>
            <a:ext cx="450089" cy="381000"/>
          </a:xfrm>
          <a:prstGeom prst="rect">
            <a:avLst/>
          </a:prstGeom>
          <a:noFill/>
        </p:spPr>
      </p:pic>
      <p:sp>
        <p:nvSpPr>
          <p:cNvPr id="19" name="Rectangle 18"/>
          <p:cNvSpPr/>
          <p:nvPr/>
        </p:nvSpPr>
        <p:spPr>
          <a:xfrm>
            <a:off x="419086" y="1824335"/>
            <a:ext cx="28575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400" b="1" dirty="0"/>
              <a:t>Dimensionless point!</a:t>
            </a:r>
            <a:endParaRPr lang="en-US" sz="2400" b="1" dirty="0"/>
          </a:p>
        </p:txBody>
      </p:sp>
      <p:cxnSp>
        <p:nvCxnSpPr>
          <p:cNvPr id="22" name="Straight Connector 21"/>
          <p:cNvCxnSpPr/>
          <p:nvPr/>
        </p:nvCxnSpPr>
        <p:spPr>
          <a:xfrm rot="10800000" flipV="1">
            <a:off x="1219200" y="1524000"/>
            <a:ext cx="1143000" cy="9906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0800000">
            <a:off x="1143000" y="1524000"/>
            <a:ext cx="1295400" cy="9906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381000" y="2826603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/>
              <a:t>Particles do not interact when they collide (elastic collision)</a:t>
            </a:r>
          </a:p>
        </p:txBody>
      </p:sp>
      <p:cxnSp>
        <p:nvCxnSpPr>
          <p:cNvPr id="32" name="Straight Connector 31"/>
          <p:cNvCxnSpPr/>
          <p:nvPr/>
        </p:nvCxnSpPr>
        <p:spPr>
          <a:xfrm rot="10800000" flipV="1">
            <a:off x="1752600" y="2743200"/>
            <a:ext cx="1143000" cy="9906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rot="10800000">
            <a:off x="1676400" y="2743200"/>
            <a:ext cx="1295400" cy="9906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953000" y="2209800"/>
            <a:ext cx="13199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HP - LT</a:t>
            </a:r>
            <a:endParaRPr lang="en-US" sz="3200" b="1" dirty="0"/>
          </a:p>
        </p:txBody>
      </p:sp>
      <p:sp>
        <p:nvSpPr>
          <p:cNvPr id="35" name="Rectangle 34"/>
          <p:cNvSpPr/>
          <p:nvPr/>
        </p:nvSpPr>
        <p:spPr>
          <a:xfrm>
            <a:off x="152400" y="3657600"/>
            <a:ext cx="381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000066"/>
                </a:solidFill>
              </a:rPr>
              <a:t>a</a:t>
            </a:r>
          </a:p>
        </p:txBody>
      </p:sp>
      <p:sp>
        <p:nvSpPr>
          <p:cNvPr id="36" name="Rectangle 35"/>
          <p:cNvSpPr/>
          <p:nvPr/>
        </p:nvSpPr>
        <p:spPr>
          <a:xfrm>
            <a:off x="152400" y="4267200"/>
            <a:ext cx="381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000066"/>
                </a:solidFill>
              </a:rPr>
              <a:t>b</a:t>
            </a:r>
            <a:endParaRPr lang="en-US" sz="4000" b="1" dirty="0">
              <a:solidFill>
                <a:srgbClr val="000066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066800" y="3805535"/>
            <a:ext cx="55338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66"/>
                </a:solidFill>
              </a:rPr>
              <a:t>Depends on the strength of the attraction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66800" y="4415135"/>
            <a:ext cx="73271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66"/>
                </a:solidFill>
              </a:rPr>
              <a:t>Correction for the volume occupies by the molecule itself</a:t>
            </a:r>
          </a:p>
        </p:txBody>
      </p:sp>
      <p:pic>
        <p:nvPicPr>
          <p:cNvPr id="56329" name="Picture 9"/>
          <p:cNvPicPr>
            <a:picLocks noChangeAspect="1" noChangeArrowheads="1"/>
          </p:cNvPicPr>
          <p:nvPr/>
        </p:nvPicPr>
        <p:blipFill>
          <a:blip r:embed="rId5"/>
          <a:srcRect r="39288" b="30000"/>
          <a:stretch>
            <a:fillRect/>
          </a:stretch>
        </p:blipFill>
        <p:spPr bwMode="auto">
          <a:xfrm>
            <a:off x="195943" y="5257800"/>
            <a:ext cx="6357257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2" name="Oval 41"/>
          <p:cNvSpPr/>
          <p:nvPr/>
        </p:nvSpPr>
        <p:spPr>
          <a:xfrm>
            <a:off x="5473521" y="5257800"/>
            <a:ext cx="457200" cy="990600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 rot="5400000">
            <a:off x="4604679" y="5480442"/>
            <a:ext cx="468000" cy="864000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9"/>
          <p:cNvPicPr>
            <a:picLocks noChangeAspect="1" noChangeArrowheads="1"/>
          </p:cNvPicPr>
          <p:nvPr/>
        </p:nvPicPr>
        <p:blipFill>
          <a:blip r:embed="rId5"/>
          <a:srcRect l="79009"/>
          <a:stretch>
            <a:fillRect/>
          </a:stretch>
        </p:blipFill>
        <p:spPr bwMode="auto">
          <a:xfrm>
            <a:off x="6818076" y="4953000"/>
            <a:ext cx="2115576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5" name="Slide Number Placeholder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6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6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56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9" grpId="0"/>
      <p:bldP spid="34" grpId="0"/>
      <p:bldP spid="37" grpId="0"/>
      <p:bldP spid="38" grpId="0"/>
      <p:bldP spid="42" grpId="0" animBg="1"/>
      <p:bldP spid="4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Equations of State – </a:t>
            </a:r>
            <a:r>
              <a:rPr lang="en-US" sz="3600" dirty="0"/>
              <a:t>Cubic Behavior 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838200" y="2362200"/>
            <a:ext cx="7241098" cy="3581400"/>
            <a:chOff x="2743200" y="1600200"/>
            <a:chExt cx="7934013" cy="3604673"/>
          </a:xfrm>
        </p:grpSpPr>
        <p:pic>
          <p:nvPicPr>
            <p:cNvPr id="27" name="Picture 2" descr="P-V Diagram for a pure component showing point E, Dew point, Point F, point G, Bubble Point. See text below image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743200" y="1600200"/>
              <a:ext cx="6107537" cy="3604673"/>
            </a:xfrm>
            <a:prstGeom prst="rect">
              <a:avLst/>
            </a:prstGeom>
            <a:noFill/>
          </p:spPr>
        </p:pic>
        <p:sp>
          <p:nvSpPr>
            <p:cNvPr id="28" name="TextBox 27"/>
            <p:cNvSpPr txBox="1"/>
            <p:nvPr/>
          </p:nvSpPr>
          <p:spPr>
            <a:xfrm>
              <a:off x="8921588" y="4437921"/>
              <a:ext cx="1755625" cy="7124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000066"/>
                  </a:solidFill>
                </a:rPr>
                <a:t>T1 = constant</a:t>
              </a:r>
            </a:p>
            <a:p>
              <a:r>
                <a:rPr lang="pt-BR" sz="2000" b="1" dirty="0">
                  <a:solidFill>
                    <a:srgbClr val="000066"/>
                  </a:solidFill>
                </a:rPr>
                <a:t>isotherm</a:t>
              </a:r>
              <a:endParaRPr lang="en-US" sz="2000" b="1" dirty="0">
                <a:solidFill>
                  <a:srgbClr val="000066"/>
                </a:solidFill>
              </a:endParaRPr>
            </a:p>
          </p:txBody>
        </p:sp>
      </p:grpSp>
      <p:pic>
        <p:nvPicPr>
          <p:cNvPr id="30" name="Picture 9"/>
          <p:cNvPicPr>
            <a:picLocks noChangeAspect="1" noChangeArrowheads="1"/>
          </p:cNvPicPr>
          <p:nvPr/>
        </p:nvPicPr>
        <p:blipFill>
          <a:blip r:embed="rId4"/>
          <a:srcRect l="33787" r="39288" b="30000"/>
          <a:stretch>
            <a:fillRect/>
          </a:stretch>
        </p:blipFill>
        <p:spPr bwMode="auto">
          <a:xfrm>
            <a:off x="6172200" y="1524000"/>
            <a:ext cx="28194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5" name="Freeform 44"/>
          <p:cNvSpPr/>
          <p:nvPr/>
        </p:nvSpPr>
        <p:spPr>
          <a:xfrm>
            <a:off x="2785872" y="2572512"/>
            <a:ext cx="3614928" cy="2348598"/>
          </a:xfrm>
          <a:custGeom>
            <a:avLst/>
            <a:gdLst>
              <a:gd name="connsiteX0" fmla="*/ 0 w 3614928"/>
              <a:gd name="connsiteY0" fmla="*/ 0 h 2348598"/>
              <a:gd name="connsiteX1" fmla="*/ 6096 w 3614928"/>
              <a:gd name="connsiteY1" fmla="*/ 225552 h 2348598"/>
              <a:gd name="connsiteX2" fmla="*/ 18288 w 3614928"/>
              <a:gd name="connsiteY2" fmla="*/ 274320 h 2348598"/>
              <a:gd name="connsiteX3" fmla="*/ 30480 w 3614928"/>
              <a:gd name="connsiteY3" fmla="*/ 408432 h 2348598"/>
              <a:gd name="connsiteX4" fmla="*/ 42672 w 3614928"/>
              <a:gd name="connsiteY4" fmla="*/ 463296 h 2348598"/>
              <a:gd name="connsiteX5" fmla="*/ 54864 w 3614928"/>
              <a:gd name="connsiteY5" fmla="*/ 536448 h 2348598"/>
              <a:gd name="connsiteX6" fmla="*/ 67056 w 3614928"/>
              <a:gd name="connsiteY6" fmla="*/ 670560 h 2348598"/>
              <a:gd name="connsiteX7" fmla="*/ 73152 w 3614928"/>
              <a:gd name="connsiteY7" fmla="*/ 926592 h 2348598"/>
              <a:gd name="connsiteX8" fmla="*/ 79248 w 3614928"/>
              <a:gd name="connsiteY8" fmla="*/ 944880 h 2348598"/>
              <a:gd name="connsiteX9" fmla="*/ 85344 w 3614928"/>
              <a:gd name="connsiteY9" fmla="*/ 981456 h 2348598"/>
              <a:gd name="connsiteX10" fmla="*/ 91440 w 3614928"/>
              <a:gd name="connsiteY10" fmla="*/ 1024128 h 2348598"/>
              <a:gd name="connsiteX11" fmla="*/ 103632 w 3614928"/>
              <a:gd name="connsiteY11" fmla="*/ 1097280 h 2348598"/>
              <a:gd name="connsiteX12" fmla="*/ 115824 w 3614928"/>
              <a:gd name="connsiteY12" fmla="*/ 1188720 h 2348598"/>
              <a:gd name="connsiteX13" fmla="*/ 121920 w 3614928"/>
              <a:gd name="connsiteY13" fmla="*/ 1231392 h 2348598"/>
              <a:gd name="connsiteX14" fmla="*/ 134112 w 3614928"/>
              <a:gd name="connsiteY14" fmla="*/ 1310640 h 2348598"/>
              <a:gd name="connsiteX15" fmla="*/ 152400 w 3614928"/>
              <a:gd name="connsiteY15" fmla="*/ 1365504 h 2348598"/>
              <a:gd name="connsiteX16" fmla="*/ 158496 w 3614928"/>
              <a:gd name="connsiteY16" fmla="*/ 1408176 h 2348598"/>
              <a:gd name="connsiteX17" fmla="*/ 170688 w 3614928"/>
              <a:gd name="connsiteY17" fmla="*/ 1463040 h 2348598"/>
              <a:gd name="connsiteX18" fmla="*/ 188976 w 3614928"/>
              <a:gd name="connsiteY18" fmla="*/ 1493520 h 2348598"/>
              <a:gd name="connsiteX19" fmla="*/ 195072 w 3614928"/>
              <a:gd name="connsiteY19" fmla="*/ 1536192 h 2348598"/>
              <a:gd name="connsiteX20" fmla="*/ 201168 w 3614928"/>
              <a:gd name="connsiteY20" fmla="*/ 1591056 h 2348598"/>
              <a:gd name="connsiteX21" fmla="*/ 213360 w 3614928"/>
              <a:gd name="connsiteY21" fmla="*/ 1645920 h 2348598"/>
              <a:gd name="connsiteX22" fmla="*/ 231648 w 3614928"/>
              <a:gd name="connsiteY22" fmla="*/ 1676400 h 2348598"/>
              <a:gd name="connsiteX23" fmla="*/ 243840 w 3614928"/>
              <a:gd name="connsiteY23" fmla="*/ 1743456 h 2348598"/>
              <a:gd name="connsiteX24" fmla="*/ 262128 w 3614928"/>
              <a:gd name="connsiteY24" fmla="*/ 1780032 h 2348598"/>
              <a:gd name="connsiteX25" fmla="*/ 268224 w 3614928"/>
              <a:gd name="connsiteY25" fmla="*/ 1804416 h 2348598"/>
              <a:gd name="connsiteX26" fmla="*/ 274320 w 3614928"/>
              <a:gd name="connsiteY26" fmla="*/ 1822704 h 2348598"/>
              <a:gd name="connsiteX27" fmla="*/ 280416 w 3614928"/>
              <a:gd name="connsiteY27" fmla="*/ 1847088 h 2348598"/>
              <a:gd name="connsiteX28" fmla="*/ 304800 w 3614928"/>
              <a:gd name="connsiteY28" fmla="*/ 1883664 h 2348598"/>
              <a:gd name="connsiteX29" fmla="*/ 316992 w 3614928"/>
              <a:gd name="connsiteY29" fmla="*/ 1901952 h 2348598"/>
              <a:gd name="connsiteX30" fmla="*/ 323088 w 3614928"/>
              <a:gd name="connsiteY30" fmla="*/ 1920240 h 2348598"/>
              <a:gd name="connsiteX31" fmla="*/ 341376 w 3614928"/>
              <a:gd name="connsiteY31" fmla="*/ 1926336 h 2348598"/>
              <a:gd name="connsiteX32" fmla="*/ 353568 w 3614928"/>
              <a:gd name="connsiteY32" fmla="*/ 1944624 h 2348598"/>
              <a:gd name="connsiteX33" fmla="*/ 359664 w 3614928"/>
              <a:gd name="connsiteY33" fmla="*/ 1962912 h 2348598"/>
              <a:gd name="connsiteX34" fmla="*/ 384048 w 3614928"/>
              <a:gd name="connsiteY34" fmla="*/ 1993392 h 2348598"/>
              <a:gd name="connsiteX35" fmla="*/ 438912 w 3614928"/>
              <a:gd name="connsiteY35" fmla="*/ 2017776 h 2348598"/>
              <a:gd name="connsiteX36" fmla="*/ 469392 w 3614928"/>
              <a:gd name="connsiteY36" fmla="*/ 2029968 h 2348598"/>
              <a:gd name="connsiteX37" fmla="*/ 615696 w 3614928"/>
              <a:gd name="connsiteY37" fmla="*/ 2017776 h 2348598"/>
              <a:gd name="connsiteX38" fmla="*/ 652272 w 3614928"/>
              <a:gd name="connsiteY38" fmla="*/ 1999488 h 2348598"/>
              <a:gd name="connsiteX39" fmla="*/ 670560 w 3614928"/>
              <a:gd name="connsiteY39" fmla="*/ 1981200 h 2348598"/>
              <a:gd name="connsiteX40" fmla="*/ 707136 w 3614928"/>
              <a:gd name="connsiteY40" fmla="*/ 1969008 h 2348598"/>
              <a:gd name="connsiteX41" fmla="*/ 725424 w 3614928"/>
              <a:gd name="connsiteY41" fmla="*/ 1944624 h 2348598"/>
              <a:gd name="connsiteX42" fmla="*/ 755904 w 3614928"/>
              <a:gd name="connsiteY42" fmla="*/ 1920240 h 2348598"/>
              <a:gd name="connsiteX43" fmla="*/ 792480 w 3614928"/>
              <a:gd name="connsiteY43" fmla="*/ 1847088 h 2348598"/>
              <a:gd name="connsiteX44" fmla="*/ 804672 w 3614928"/>
              <a:gd name="connsiteY44" fmla="*/ 1828800 h 2348598"/>
              <a:gd name="connsiteX45" fmla="*/ 810768 w 3614928"/>
              <a:gd name="connsiteY45" fmla="*/ 1810512 h 2348598"/>
              <a:gd name="connsiteX46" fmla="*/ 847344 w 3614928"/>
              <a:gd name="connsiteY46" fmla="*/ 1773936 h 2348598"/>
              <a:gd name="connsiteX47" fmla="*/ 865632 w 3614928"/>
              <a:gd name="connsiteY47" fmla="*/ 1755648 h 2348598"/>
              <a:gd name="connsiteX48" fmla="*/ 877824 w 3614928"/>
              <a:gd name="connsiteY48" fmla="*/ 1737360 h 2348598"/>
              <a:gd name="connsiteX49" fmla="*/ 963168 w 3614928"/>
              <a:gd name="connsiteY49" fmla="*/ 1658112 h 2348598"/>
              <a:gd name="connsiteX50" fmla="*/ 1011936 w 3614928"/>
              <a:gd name="connsiteY50" fmla="*/ 1639824 h 2348598"/>
              <a:gd name="connsiteX51" fmla="*/ 1066800 w 3614928"/>
              <a:gd name="connsiteY51" fmla="*/ 1609344 h 2348598"/>
              <a:gd name="connsiteX52" fmla="*/ 1097280 w 3614928"/>
              <a:gd name="connsiteY52" fmla="*/ 1603248 h 2348598"/>
              <a:gd name="connsiteX53" fmla="*/ 1444752 w 3614928"/>
              <a:gd name="connsiteY53" fmla="*/ 1609344 h 2348598"/>
              <a:gd name="connsiteX54" fmla="*/ 1469136 w 3614928"/>
              <a:gd name="connsiteY54" fmla="*/ 1627632 h 2348598"/>
              <a:gd name="connsiteX55" fmla="*/ 1511808 w 3614928"/>
              <a:gd name="connsiteY55" fmla="*/ 1645920 h 2348598"/>
              <a:gd name="connsiteX56" fmla="*/ 1542288 w 3614928"/>
              <a:gd name="connsiteY56" fmla="*/ 1676400 h 2348598"/>
              <a:gd name="connsiteX57" fmla="*/ 1584960 w 3614928"/>
              <a:gd name="connsiteY57" fmla="*/ 1712976 h 2348598"/>
              <a:gd name="connsiteX58" fmla="*/ 1603248 w 3614928"/>
              <a:gd name="connsiteY58" fmla="*/ 1737360 h 2348598"/>
              <a:gd name="connsiteX59" fmla="*/ 1621536 w 3614928"/>
              <a:gd name="connsiteY59" fmla="*/ 1743456 h 2348598"/>
              <a:gd name="connsiteX60" fmla="*/ 1633728 w 3614928"/>
              <a:gd name="connsiteY60" fmla="*/ 1761744 h 2348598"/>
              <a:gd name="connsiteX61" fmla="*/ 1652016 w 3614928"/>
              <a:gd name="connsiteY61" fmla="*/ 1780032 h 2348598"/>
              <a:gd name="connsiteX62" fmla="*/ 1664208 w 3614928"/>
              <a:gd name="connsiteY62" fmla="*/ 1798320 h 2348598"/>
              <a:gd name="connsiteX63" fmla="*/ 1700784 w 3614928"/>
              <a:gd name="connsiteY63" fmla="*/ 1822704 h 2348598"/>
              <a:gd name="connsiteX64" fmla="*/ 1719072 w 3614928"/>
              <a:gd name="connsiteY64" fmla="*/ 1840992 h 2348598"/>
              <a:gd name="connsiteX65" fmla="*/ 1737360 w 3614928"/>
              <a:gd name="connsiteY65" fmla="*/ 1853184 h 2348598"/>
              <a:gd name="connsiteX66" fmla="*/ 1798320 w 3614928"/>
              <a:gd name="connsiteY66" fmla="*/ 1895856 h 2348598"/>
              <a:gd name="connsiteX67" fmla="*/ 1816608 w 3614928"/>
              <a:gd name="connsiteY67" fmla="*/ 1920240 h 2348598"/>
              <a:gd name="connsiteX68" fmla="*/ 1834896 w 3614928"/>
              <a:gd name="connsiteY68" fmla="*/ 1926336 h 2348598"/>
              <a:gd name="connsiteX69" fmla="*/ 1883664 w 3614928"/>
              <a:gd name="connsiteY69" fmla="*/ 1950720 h 2348598"/>
              <a:gd name="connsiteX70" fmla="*/ 1944624 w 3614928"/>
              <a:gd name="connsiteY70" fmla="*/ 1962912 h 2348598"/>
              <a:gd name="connsiteX71" fmla="*/ 1999488 w 3614928"/>
              <a:gd name="connsiteY71" fmla="*/ 1993392 h 2348598"/>
              <a:gd name="connsiteX72" fmla="*/ 2060448 w 3614928"/>
              <a:gd name="connsiteY72" fmla="*/ 2029968 h 2348598"/>
              <a:gd name="connsiteX73" fmla="*/ 2145792 w 3614928"/>
              <a:gd name="connsiteY73" fmla="*/ 2048256 h 2348598"/>
              <a:gd name="connsiteX74" fmla="*/ 2164080 w 3614928"/>
              <a:gd name="connsiteY74" fmla="*/ 2060448 h 2348598"/>
              <a:gd name="connsiteX75" fmla="*/ 2206752 w 3614928"/>
              <a:gd name="connsiteY75" fmla="*/ 2072640 h 2348598"/>
              <a:gd name="connsiteX76" fmla="*/ 2237232 w 3614928"/>
              <a:gd name="connsiteY76" fmla="*/ 2103120 h 2348598"/>
              <a:gd name="connsiteX77" fmla="*/ 2261616 w 3614928"/>
              <a:gd name="connsiteY77" fmla="*/ 2109216 h 2348598"/>
              <a:gd name="connsiteX78" fmla="*/ 2279904 w 3614928"/>
              <a:gd name="connsiteY78" fmla="*/ 2115312 h 2348598"/>
              <a:gd name="connsiteX79" fmla="*/ 2365248 w 3614928"/>
              <a:gd name="connsiteY79" fmla="*/ 2151888 h 2348598"/>
              <a:gd name="connsiteX80" fmla="*/ 2481072 w 3614928"/>
              <a:gd name="connsiteY80" fmla="*/ 2164080 h 2348598"/>
              <a:gd name="connsiteX81" fmla="*/ 2548128 w 3614928"/>
              <a:gd name="connsiteY81" fmla="*/ 2182368 h 2348598"/>
              <a:gd name="connsiteX82" fmla="*/ 2737104 w 3614928"/>
              <a:gd name="connsiteY82" fmla="*/ 2194560 h 2348598"/>
              <a:gd name="connsiteX83" fmla="*/ 2767584 w 3614928"/>
              <a:gd name="connsiteY83" fmla="*/ 2206752 h 2348598"/>
              <a:gd name="connsiteX84" fmla="*/ 2798064 w 3614928"/>
              <a:gd name="connsiteY84" fmla="*/ 2225040 h 2348598"/>
              <a:gd name="connsiteX85" fmla="*/ 2859024 w 3614928"/>
              <a:gd name="connsiteY85" fmla="*/ 2237232 h 2348598"/>
              <a:gd name="connsiteX86" fmla="*/ 2926080 w 3614928"/>
              <a:gd name="connsiteY86" fmla="*/ 2267712 h 2348598"/>
              <a:gd name="connsiteX87" fmla="*/ 2956560 w 3614928"/>
              <a:gd name="connsiteY87" fmla="*/ 2273808 h 2348598"/>
              <a:gd name="connsiteX88" fmla="*/ 2974848 w 3614928"/>
              <a:gd name="connsiteY88" fmla="*/ 2279904 h 2348598"/>
              <a:gd name="connsiteX89" fmla="*/ 3200400 w 3614928"/>
              <a:gd name="connsiteY89" fmla="*/ 2292096 h 2348598"/>
              <a:gd name="connsiteX90" fmla="*/ 3236976 w 3614928"/>
              <a:gd name="connsiteY90" fmla="*/ 2298192 h 2348598"/>
              <a:gd name="connsiteX91" fmla="*/ 3273552 w 3614928"/>
              <a:gd name="connsiteY91" fmla="*/ 2310384 h 2348598"/>
              <a:gd name="connsiteX92" fmla="*/ 3334512 w 3614928"/>
              <a:gd name="connsiteY92" fmla="*/ 2328672 h 2348598"/>
              <a:gd name="connsiteX93" fmla="*/ 3425952 w 3614928"/>
              <a:gd name="connsiteY93" fmla="*/ 2340864 h 2348598"/>
              <a:gd name="connsiteX94" fmla="*/ 3462528 w 3614928"/>
              <a:gd name="connsiteY94" fmla="*/ 2346960 h 2348598"/>
              <a:gd name="connsiteX95" fmla="*/ 3614928 w 3614928"/>
              <a:gd name="connsiteY95" fmla="*/ 2346960 h 2348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3614928" h="2348598">
                <a:moveTo>
                  <a:pt x="0" y="0"/>
                </a:moveTo>
                <a:cubicBezTo>
                  <a:pt x="2032" y="75184"/>
                  <a:pt x="1093" y="150507"/>
                  <a:pt x="6096" y="225552"/>
                </a:cubicBezTo>
                <a:cubicBezTo>
                  <a:pt x="7211" y="242271"/>
                  <a:pt x="15533" y="257792"/>
                  <a:pt x="18288" y="274320"/>
                </a:cubicBezTo>
                <a:cubicBezTo>
                  <a:pt x="25211" y="315860"/>
                  <a:pt x="24614" y="367370"/>
                  <a:pt x="30480" y="408432"/>
                </a:cubicBezTo>
                <a:cubicBezTo>
                  <a:pt x="33129" y="426978"/>
                  <a:pt x="39167" y="444893"/>
                  <a:pt x="42672" y="463296"/>
                </a:cubicBezTo>
                <a:cubicBezTo>
                  <a:pt x="47297" y="487580"/>
                  <a:pt x="51368" y="511976"/>
                  <a:pt x="54864" y="536448"/>
                </a:cubicBezTo>
                <a:cubicBezTo>
                  <a:pt x="60879" y="578550"/>
                  <a:pt x="63879" y="629256"/>
                  <a:pt x="67056" y="670560"/>
                </a:cubicBezTo>
                <a:cubicBezTo>
                  <a:pt x="69088" y="755904"/>
                  <a:pt x="69362" y="841308"/>
                  <a:pt x="73152" y="926592"/>
                </a:cubicBezTo>
                <a:cubicBezTo>
                  <a:pt x="73437" y="933011"/>
                  <a:pt x="77854" y="938607"/>
                  <a:pt x="79248" y="944880"/>
                </a:cubicBezTo>
                <a:cubicBezTo>
                  <a:pt x="81929" y="956946"/>
                  <a:pt x="83465" y="969240"/>
                  <a:pt x="85344" y="981456"/>
                </a:cubicBezTo>
                <a:cubicBezTo>
                  <a:pt x="87529" y="995657"/>
                  <a:pt x="89199" y="1009935"/>
                  <a:pt x="91440" y="1024128"/>
                </a:cubicBezTo>
                <a:cubicBezTo>
                  <a:pt x="95295" y="1048546"/>
                  <a:pt x="100566" y="1072751"/>
                  <a:pt x="103632" y="1097280"/>
                </a:cubicBezTo>
                <a:cubicBezTo>
                  <a:pt x="115565" y="1192747"/>
                  <a:pt x="100598" y="1143041"/>
                  <a:pt x="115824" y="1188720"/>
                </a:cubicBezTo>
                <a:cubicBezTo>
                  <a:pt x="117856" y="1202944"/>
                  <a:pt x="120021" y="1217150"/>
                  <a:pt x="121920" y="1231392"/>
                </a:cubicBezTo>
                <a:cubicBezTo>
                  <a:pt x="124704" y="1252274"/>
                  <a:pt x="127710" y="1288234"/>
                  <a:pt x="134112" y="1310640"/>
                </a:cubicBezTo>
                <a:cubicBezTo>
                  <a:pt x="139408" y="1329176"/>
                  <a:pt x="152400" y="1365504"/>
                  <a:pt x="152400" y="1365504"/>
                </a:cubicBezTo>
                <a:cubicBezTo>
                  <a:pt x="154432" y="1379728"/>
                  <a:pt x="156311" y="1393975"/>
                  <a:pt x="158496" y="1408176"/>
                </a:cubicBezTo>
                <a:cubicBezTo>
                  <a:pt x="160577" y="1421704"/>
                  <a:pt x="163320" y="1448304"/>
                  <a:pt x="170688" y="1463040"/>
                </a:cubicBezTo>
                <a:cubicBezTo>
                  <a:pt x="175987" y="1473638"/>
                  <a:pt x="182880" y="1483360"/>
                  <a:pt x="188976" y="1493520"/>
                </a:cubicBezTo>
                <a:cubicBezTo>
                  <a:pt x="191008" y="1507744"/>
                  <a:pt x="193290" y="1521935"/>
                  <a:pt x="195072" y="1536192"/>
                </a:cubicBezTo>
                <a:cubicBezTo>
                  <a:pt x="197354" y="1554450"/>
                  <a:pt x="198566" y="1572840"/>
                  <a:pt x="201168" y="1591056"/>
                </a:cubicBezTo>
                <a:cubicBezTo>
                  <a:pt x="201726" y="1594963"/>
                  <a:pt x="210558" y="1639615"/>
                  <a:pt x="213360" y="1645920"/>
                </a:cubicBezTo>
                <a:cubicBezTo>
                  <a:pt x="218172" y="1656747"/>
                  <a:pt x="225552" y="1666240"/>
                  <a:pt x="231648" y="1676400"/>
                </a:cubicBezTo>
                <a:cubicBezTo>
                  <a:pt x="232411" y="1680977"/>
                  <a:pt x="241218" y="1736247"/>
                  <a:pt x="243840" y="1743456"/>
                </a:cubicBezTo>
                <a:cubicBezTo>
                  <a:pt x="248498" y="1756266"/>
                  <a:pt x="257066" y="1767376"/>
                  <a:pt x="262128" y="1780032"/>
                </a:cubicBezTo>
                <a:cubicBezTo>
                  <a:pt x="265240" y="1787811"/>
                  <a:pt x="265922" y="1796360"/>
                  <a:pt x="268224" y="1804416"/>
                </a:cubicBezTo>
                <a:cubicBezTo>
                  <a:pt x="269989" y="1810595"/>
                  <a:pt x="272555" y="1816525"/>
                  <a:pt x="274320" y="1822704"/>
                </a:cubicBezTo>
                <a:cubicBezTo>
                  <a:pt x="276622" y="1830760"/>
                  <a:pt x="276669" y="1839594"/>
                  <a:pt x="280416" y="1847088"/>
                </a:cubicBezTo>
                <a:cubicBezTo>
                  <a:pt x="286969" y="1860194"/>
                  <a:pt x="296672" y="1871472"/>
                  <a:pt x="304800" y="1883664"/>
                </a:cubicBezTo>
                <a:cubicBezTo>
                  <a:pt x="308864" y="1889760"/>
                  <a:pt x="314675" y="1895001"/>
                  <a:pt x="316992" y="1901952"/>
                </a:cubicBezTo>
                <a:cubicBezTo>
                  <a:pt x="319024" y="1908048"/>
                  <a:pt x="318544" y="1915696"/>
                  <a:pt x="323088" y="1920240"/>
                </a:cubicBezTo>
                <a:cubicBezTo>
                  <a:pt x="327632" y="1924784"/>
                  <a:pt x="335280" y="1924304"/>
                  <a:pt x="341376" y="1926336"/>
                </a:cubicBezTo>
                <a:cubicBezTo>
                  <a:pt x="345440" y="1932432"/>
                  <a:pt x="350291" y="1938071"/>
                  <a:pt x="353568" y="1944624"/>
                </a:cubicBezTo>
                <a:cubicBezTo>
                  <a:pt x="356442" y="1950371"/>
                  <a:pt x="356258" y="1957463"/>
                  <a:pt x="359664" y="1962912"/>
                </a:cubicBezTo>
                <a:cubicBezTo>
                  <a:pt x="366560" y="1973945"/>
                  <a:pt x="374848" y="1984192"/>
                  <a:pt x="384048" y="1993392"/>
                </a:cubicBezTo>
                <a:cubicBezTo>
                  <a:pt x="399686" y="2009030"/>
                  <a:pt x="418792" y="2009728"/>
                  <a:pt x="438912" y="2017776"/>
                </a:cubicBezTo>
                <a:lnTo>
                  <a:pt x="469392" y="2029968"/>
                </a:lnTo>
                <a:cubicBezTo>
                  <a:pt x="494339" y="2028780"/>
                  <a:pt x="573348" y="2036597"/>
                  <a:pt x="615696" y="2017776"/>
                </a:cubicBezTo>
                <a:cubicBezTo>
                  <a:pt x="628152" y="2012240"/>
                  <a:pt x="640930" y="2007049"/>
                  <a:pt x="652272" y="1999488"/>
                </a:cubicBezTo>
                <a:cubicBezTo>
                  <a:pt x="659445" y="1994706"/>
                  <a:pt x="663024" y="1985387"/>
                  <a:pt x="670560" y="1981200"/>
                </a:cubicBezTo>
                <a:cubicBezTo>
                  <a:pt x="681794" y="1974959"/>
                  <a:pt x="707136" y="1969008"/>
                  <a:pt x="707136" y="1969008"/>
                </a:cubicBezTo>
                <a:cubicBezTo>
                  <a:pt x="713232" y="1960880"/>
                  <a:pt x="718240" y="1951808"/>
                  <a:pt x="725424" y="1944624"/>
                </a:cubicBezTo>
                <a:cubicBezTo>
                  <a:pt x="734624" y="1935424"/>
                  <a:pt x="747200" y="1929911"/>
                  <a:pt x="755904" y="1920240"/>
                </a:cubicBezTo>
                <a:cubicBezTo>
                  <a:pt x="789290" y="1883145"/>
                  <a:pt x="774012" y="1888642"/>
                  <a:pt x="792480" y="1847088"/>
                </a:cubicBezTo>
                <a:cubicBezTo>
                  <a:pt x="795456" y="1840393"/>
                  <a:pt x="801395" y="1835353"/>
                  <a:pt x="804672" y="1828800"/>
                </a:cubicBezTo>
                <a:cubicBezTo>
                  <a:pt x="807546" y="1823053"/>
                  <a:pt x="806823" y="1815584"/>
                  <a:pt x="810768" y="1810512"/>
                </a:cubicBezTo>
                <a:cubicBezTo>
                  <a:pt x="821354" y="1796902"/>
                  <a:pt x="835152" y="1786128"/>
                  <a:pt x="847344" y="1773936"/>
                </a:cubicBezTo>
                <a:cubicBezTo>
                  <a:pt x="853440" y="1767840"/>
                  <a:pt x="860850" y="1762821"/>
                  <a:pt x="865632" y="1755648"/>
                </a:cubicBezTo>
                <a:cubicBezTo>
                  <a:pt x="869696" y="1749552"/>
                  <a:pt x="872957" y="1742836"/>
                  <a:pt x="877824" y="1737360"/>
                </a:cubicBezTo>
                <a:cubicBezTo>
                  <a:pt x="893885" y="1719291"/>
                  <a:pt x="946259" y="1669818"/>
                  <a:pt x="963168" y="1658112"/>
                </a:cubicBezTo>
                <a:cubicBezTo>
                  <a:pt x="1001046" y="1631889"/>
                  <a:pt x="982426" y="1656218"/>
                  <a:pt x="1011936" y="1639824"/>
                </a:cubicBezTo>
                <a:cubicBezTo>
                  <a:pt x="1049084" y="1619186"/>
                  <a:pt x="1036705" y="1616868"/>
                  <a:pt x="1066800" y="1609344"/>
                </a:cubicBezTo>
                <a:cubicBezTo>
                  <a:pt x="1076852" y="1606831"/>
                  <a:pt x="1087120" y="1605280"/>
                  <a:pt x="1097280" y="1603248"/>
                </a:cubicBezTo>
                <a:cubicBezTo>
                  <a:pt x="1213104" y="1605280"/>
                  <a:pt x="1329158" y="1601764"/>
                  <a:pt x="1444752" y="1609344"/>
                </a:cubicBezTo>
                <a:cubicBezTo>
                  <a:pt x="1454890" y="1610009"/>
                  <a:pt x="1460520" y="1622247"/>
                  <a:pt x="1469136" y="1627632"/>
                </a:cubicBezTo>
                <a:cubicBezTo>
                  <a:pt x="1486354" y="1638393"/>
                  <a:pt x="1494030" y="1639994"/>
                  <a:pt x="1511808" y="1645920"/>
                </a:cubicBezTo>
                <a:cubicBezTo>
                  <a:pt x="1544320" y="1694688"/>
                  <a:pt x="1501648" y="1635760"/>
                  <a:pt x="1542288" y="1676400"/>
                </a:cubicBezTo>
                <a:cubicBezTo>
                  <a:pt x="1584508" y="1718620"/>
                  <a:pt x="1510265" y="1668159"/>
                  <a:pt x="1584960" y="1712976"/>
                </a:cubicBezTo>
                <a:cubicBezTo>
                  <a:pt x="1591056" y="1721104"/>
                  <a:pt x="1595443" y="1730856"/>
                  <a:pt x="1603248" y="1737360"/>
                </a:cubicBezTo>
                <a:cubicBezTo>
                  <a:pt x="1608184" y="1741474"/>
                  <a:pt x="1616518" y="1739442"/>
                  <a:pt x="1621536" y="1743456"/>
                </a:cubicBezTo>
                <a:cubicBezTo>
                  <a:pt x="1627257" y="1748033"/>
                  <a:pt x="1629038" y="1756116"/>
                  <a:pt x="1633728" y="1761744"/>
                </a:cubicBezTo>
                <a:cubicBezTo>
                  <a:pt x="1639247" y="1768367"/>
                  <a:pt x="1646497" y="1773409"/>
                  <a:pt x="1652016" y="1780032"/>
                </a:cubicBezTo>
                <a:cubicBezTo>
                  <a:pt x="1656706" y="1785660"/>
                  <a:pt x="1658694" y="1793495"/>
                  <a:pt x="1664208" y="1798320"/>
                </a:cubicBezTo>
                <a:cubicBezTo>
                  <a:pt x="1675235" y="1807969"/>
                  <a:pt x="1690423" y="1812343"/>
                  <a:pt x="1700784" y="1822704"/>
                </a:cubicBezTo>
                <a:cubicBezTo>
                  <a:pt x="1706880" y="1828800"/>
                  <a:pt x="1712449" y="1835473"/>
                  <a:pt x="1719072" y="1840992"/>
                </a:cubicBezTo>
                <a:cubicBezTo>
                  <a:pt x="1724700" y="1845682"/>
                  <a:pt x="1731884" y="1848317"/>
                  <a:pt x="1737360" y="1853184"/>
                </a:cubicBezTo>
                <a:cubicBezTo>
                  <a:pt x="1787252" y="1897532"/>
                  <a:pt x="1753617" y="1884680"/>
                  <a:pt x="1798320" y="1895856"/>
                </a:cubicBezTo>
                <a:cubicBezTo>
                  <a:pt x="1804416" y="1903984"/>
                  <a:pt x="1808803" y="1913736"/>
                  <a:pt x="1816608" y="1920240"/>
                </a:cubicBezTo>
                <a:cubicBezTo>
                  <a:pt x="1821544" y="1924354"/>
                  <a:pt x="1829149" y="1923462"/>
                  <a:pt x="1834896" y="1926336"/>
                </a:cubicBezTo>
                <a:cubicBezTo>
                  <a:pt x="1863512" y="1940644"/>
                  <a:pt x="1858135" y="1944829"/>
                  <a:pt x="1883664" y="1950720"/>
                </a:cubicBezTo>
                <a:cubicBezTo>
                  <a:pt x="1903856" y="1955380"/>
                  <a:pt x="1944624" y="1962912"/>
                  <a:pt x="1944624" y="1962912"/>
                </a:cubicBezTo>
                <a:cubicBezTo>
                  <a:pt x="1982007" y="2000295"/>
                  <a:pt x="1939815" y="1963556"/>
                  <a:pt x="1999488" y="1993392"/>
                </a:cubicBezTo>
                <a:cubicBezTo>
                  <a:pt x="2027311" y="2007304"/>
                  <a:pt x="2033075" y="2020844"/>
                  <a:pt x="2060448" y="2029968"/>
                </a:cubicBezTo>
                <a:cubicBezTo>
                  <a:pt x="2090828" y="2040095"/>
                  <a:pt x="2115097" y="2043140"/>
                  <a:pt x="2145792" y="2048256"/>
                </a:cubicBezTo>
                <a:cubicBezTo>
                  <a:pt x="2151888" y="2052320"/>
                  <a:pt x="2157527" y="2057171"/>
                  <a:pt x="2164080" y="2060448"/>
                </a:cubicBezTo>
                <a:cubicBezTo>
                  <a:pt x="2172825" y="2064821"/>
                  <a:pt x="2198939" y="2070687"/>
                  <a:pt x="2206752" y="2072640"/>
                </a:cubicBezTo>
                <a:cubicBezTo>
                  <a:pt x="2216912" y="2082800"/>
                  <a:pt x="2225277" y="2095150"/>
                  <a:pt x="2237232" y="2103120"/>
                </a:cubicBezTo>
                <a:cubicBezTo>
                  <a:pt x="2244203" y="2107767"/>
                  <a:pt x="2253560" y="2106914"/>
                  <a:pt x="2261616" y="2109216"/>
                </a:cubicBezTo>
                <a:cubicBezTo>
                  <a:pt x="2267795" y="2110981"/>
                  <a:pt x="2273998" y="2112781"/>
                  <a:pt x="2279904" y="2115312"/>
                </a:cubicBezTo>
                <a:cubicBezTo>
                  <a:pt x="2310179" y="2128287"/>
                  <a:pt x="2328805" y="2145814"/>
                  <a:pt x="2365248" y="2151888"/>
                </a:cubicBezTo>
                <a:cubicBezTo>
                  <a:pt x="2427958" y="2162340"/>
                  <a:pt x="2389500" y="2157036"/>
                  <a:pt x="2481072" y="2164080"/>
                </a:cubicBezTo>
                <a:cubicBezTo>
                  <a:pt x="2503424" y="2170176"/>
                  <a:pt x="2525410" y="2177824"/>
                  <a:pt x="2548128" y="2182368"/>
                </a:cubicBezTo>
                <a:cubicBezTo>
                  <a:pt x="2590331" y="2190809"/>
                  <a:pt x="2723568" y="2193945"/>
                  <a:pt x="2737104" y="2194560"/>
                </a:cubicBezTo>
                <a:cubicBezTo>
                  <a:pt x="2747264" y="2198624"/>
                  <a:pt x="2757797" y="2201858"/>
                  <a:pt x="2767584" y="2206752"/>
                </a:cubicBezTo>
                <a:cubicBezTo>
                  <a:pt x="2778182" y="2212051"/>
                  <a:pt x="2786824" y="2221293"/>
                  <a:pt x="2798064" y="2225040"/>
                </a:cubicBezTo>
                <a:cubicBezTo>
                  <a:pt x="2817723" y="2231593"/>
                  <a:pt x="2859024" y="2237232"/>
                  <a:pt x="2859024" y="2237232"/>
                </a:cubicBezTo>
                <a:cubicBezTo>
                  <a:pt x="2880128" y="2247784"/>
                  <a:pt x="2904212" y="2260423"/>
                  <a:pt x="2926080" y="2267712"/>
                </a:cubicBezTo>
                <a:cubicBezTo>
                  <a:pt x="2935910" y="2270989"/>
                  <a:pt x="2946508" y="2271295"/>
                  <a:pt x="2956560" y="2273808"/>
                </a:cubicBezTo>
                <a:cubicBezTo>
                  <a:pt x="2962794" y="2275366"/>
                  <a:pt x="2968440" y="2279423"/>
                  <a:pt x="2974848" y="2279904"/>
                </a:cubicBezTo>
                <a:cubicBezTo>
                  <a:pt x="3049931" y="2285535"/>
                  <a:pt x="3125216" y="2288032"/>
                  <a:pt x="3200400" y="2292096"/>
                </a:cubicBezTo>
                <a:cubicBezTo>
                  <a:pt x="3212592" y="2294128"/>
                  <a:pt x="3224985" y="2295194"/>
                  <a:pt x="3236976" y="2298192"/>
                </a:cubicBezTo>
                <a:cubicBezTo>
                  <a:pt x="3249444" y="2301309"/>
                  <a:pt x="3261360" y="2306320"/>
                  <a:pt x="3273552" y="2310384"/>
                </a:cubicBezTo>
                <a:cubicBezTo>
                  <a:pt x="3291324" y="2316308"/>
                  <a:pt x="3319159" y="2325881"/>
                  <a:pt x="3334512" y="2328672"/>
                </a:cubicBezTo>
                <a:cubicBezTo>
                  <a:pt x="3364766" y="2334173"/>
                  <a:pt x="3395511" y="2336515"/>
                  <a:pt x="3425952" y="2340864"/>
                </a:cubicBezTo>
                <a:cubicBezTo>
                  <a:pt x="3438188" y="2342612"/>
                  <a:pt x="3450174" y="2346561"/>
                  <a:pt x="3462528" y="2346960"/>
                </a:cubicBezTo>
                <a:cubicBezTo>
                  <a:pt x="3513302" y="2348598"/>
                  <a:pt x="3564128" y="2346960"/>
                  <a:pt x="3614928" y="234696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rot="5400000">
            <a:off x="2914396" y="3821684"/>
            <a:ext cx="627888" cy="2286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rot="5400000">
            <a:off x="6004560" y="4333240"/>
            <a:ext cx="533400" cy="381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rot="5400000">
            <a:off x="4437380" y="3771900"/>
            <a:ext cx="533400" cy="457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rot="10800000" flipV="1">
            <a:off x="1828800" y="4343400"/>
            <a:ext cx="4495800" cy="1588"/>
          </a:xfrm>
          <a:prstGeom prst="straightConnector1">
            <a:avLst/>
          </a:prstGeom>
          <a:ln w="38100">
            <a:solidFill>
              <a:srgbClr val="008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376432" y="4171890"/>
            <a:ext cx="4523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solidFill>
                  <a:srgbClr val="008000"/>
                </a:solidFill>
              </a:rPr>
              <a:t>P1</a:t>
            </a:r>
            <a:endParaRPr lang="en-US" sz="2000" b="1" dirty="0">
              <a:solidFill>
                <a:srgbClr val="008000"/>
              </a:solidFill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>
            <a:off x="1905000" y="4876800"/>
            <a:ext cx="4800600" cy="1588"/>
          </a:xfrm>
          <a:prstGeom prst="straightConnector1">
            <a:avLst/>
          </a:prstGeom>
          <a:ln w="38100">
            <a:solidFill>
              <a:srgbClr val="008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452632" y="4705290"/>
            <a:ext cx="4523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solidFill>
                  <a:srgbClr val="008000"/>
                </a:solidFill>
              </a:rPr>
              <a:t>P3</a:t>
            </a:r>
            <a:endParaRPr lang="en-US" sz="2000" b="1" dirty="0">
              <a:solidFill>
                <a:srgbClr val="008000"/>
              </a:solidFill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 rot="10800000" flipV="1">
            <a:off x="1905000" y="3525898"/>
            <a:ext cx="4038600" cy="0"/>
          </a:xfrm>
          <a:prstGeom prst="straightConnector1">
            <a:avLst/>
          </a:prstGeom>
          <a:ln w="38100">
            <a:solidFill>
              <a:srgbClr val="008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1452632" y="3352800"/>
            <a:ext cx="4523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008000"/>
                </a:solidFill>
              </a:rPr>
              <a:t>P2</a:t>
            </a:r>
            <a:endParaRPr lang="en-US" sz="2000" b="1" dirty="0">
              <a:solidFill>
                <a:srgbClr val="008000"/>
              </a:solidFill>
            </a:endParaRPr>
          </a:p>
        </p:txBody>
      </p:sp>
      <p:cxnSp>
        <p:nvCxnSpPr>
          <p:cNvPr id="63" name="Straight Arrow Connector 62"/>
          <p:cNvCxnSpPr/>
          <p:nvPr/>
        </p:nvCxnSpPr>
        <p:spPr>
          <a:xfrm rot="16200000" flipH="1">
            <a:off x="2335620" y="2983141"/>
            <a:ext cx="494763" cy="43144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rot="5400000">
            <a:off x="3352800" y="3962400"/>
            <a:ext cx="609600" cy="1588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5964045" y="4791306"/>
            <a:ext cx="152400" cy="152400"/>
          </a:xfrm>
          <a:prstGeom prst="ellipse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2819400" y="3429000"/>
            <a:ext cx="152400" cy="152400"/>
          </a:xfrm>
          <a:prstGeom prst="ellipse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2971800" y="4267200"/>
            <a:ext cx="152400" cy="152400"/>
          </a:xfrm>
          <a:prstGeom prst="ellipse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4343400" y="4259580"/>
            <a:ext cx="152400" cy="152400"/>
          </a:xfrm>
          <a:prstGeom prst="ellipse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54" grpId="0"/>
      <p:bldP spid="57" grpId="0"/>
      <p:bldP spid="59" grpId="0"/>
      <p:bldP spid="67" grpId="0" animBg="1"/>
      <p:bldP spid="68" grpId="0" animBg="1"/>
      <p:bldP spid="69" grpId="0" animBg="1"/>
      <p:bldP spid="7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Equations of State – </a:t>
            </a:r>
            <a:r>
              <a:rPr lang="en-US" sz="3600" dirty="0"/>
              <a:t>Cubic EOS</a:t>
            </a:r>
          </a:p>
        </p:txBody>
      </p:sp>
      <p:pic>
        <p:nvPicPr>
          <p:cNvPr id="59397" name="Picture 5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838200" y="1143000"/>
            <a:ext cx="7039799" cy="16155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9398" name="Picture 6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838200" y="2897191"/>
            <a:ext cx="7093724" cy="1974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9399" name="Picture 7"/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845324" y="4497391"/>
            <a:ext cx="4724400" cy="6943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842282" y="5257800"/>
            <a:ext cx="1800000" cy="7653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3356882" y="5486400"/>
            <a:ext cx="1824718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842282" y="6057900"/>
            <a:ext cx="141351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Rectangle 8"/>
          <p:cNvSpPr/>
          <p:nvPr/>
        </p:nvSpPr>
        <p:spPr>
          <a:xfrm>
            <a:off x="2514600" y="6172200"/>
            <a:ext cx="17347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0066"/>
                </a:solidFill>
              </a:rPr>
              <a:t>mixing rules</a:t>
            </a:r>
          </a:p>
        </p:txBody>
      </p:sp>
      <p:sp>
        <p:nvSpPr>
          <p:cNvPr id="10" name="Oval 9"/>
          <p:cNvSpPr/>
          <p:nvPr/>
        </p:nvSpPr>
        <p:spPr>
          <a:xfrm>
            <a:off x="4724400" y="5334000"/>
            <a:ext cx="533400" cy="685800"/>
          </a:xfrm>
          <a:prstGeom prst="ellipse">
            <a:avLst/>
          </a:prstGeom>
          <a:noFill/>
          <a:ln w="381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553200" y="5715000"/>
            <a:ext cx="199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C00000"/>
                </a:solidFill>
              </a:rPr>
              <a:t>CO2 / hydrocarbon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9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9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9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Advantages of cubic EoS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105400"/>
          </a:xfrm>
        </p:spPr>
        <p:txBody>
          <a:bodyPr>
            <a:noAutofit/>
          </a:bodyPr>
          <a:lstStyle/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200" dirty="0"/>
              <a:t> They are simple models capable of fast calculations.</a:t>
            </a:r>
          </a:p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200" dirty="0"/>
              <a:t> They are applicable over a wide range of pressures and temperatures.</a:t>
            </a:r>
          </a:p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200" dirty="0"/>
              <a:t> They are capable of describing properties of compounds in both liquid and vapor phases, and can therefore be used to predict phase equilibrium properties, such as vapor pressure.</a:t>
            </a:r>
          </a:p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200" dirty="0"/>
              <a:t> There is no need, in most cases, for more than one interaction parameter for gas–hydrocarbons and good correlations for such mixtures are obtained.</a:t>
            </a:r>
          </a:p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200" dirty="0"/>
              <a:t> Satisfactory results are obtained both for low- and high-pressure VLE.</a:t>
            </a:r>
          </a:p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200" dirty="0"/>
              <a:t> Often good </a:t>
            </a:r>
            <a:r>
              <a:rPr lang="en-US" sz="2200" dirty="0" err="1"/>
              <a:t>multicomponent</a:t>
            </a:r>
            <a:r>
              <a:rPr lang="en-US" sz="2200" dirty="0"/>
              <a:t> VLE prediction is achieved for mixtures containing hydrocarbons, gases and other non-polar compounds (using interaction parameters from binary data).</a:t>
            </a:r>
          </a:p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200" dirty="0"/>
              <a:t> Many existing databases and correlations are available for </a:t>
            </a:r>
            <a:r>
              <a:rPr lang="en-US" sz="2200" dirty="0" err="1"/>
              <a:t>kij</a:t>
            </a:r>
            <a:r>
              <a:rPr lang="en-US" sz="2200" dirty="0"/>
              <a:t>. </a:t>
            </a:r>
            <a:br>
              <a:rPr lang="en-US" sz="2200" dirty="0"/>
            </a:br>
            <a:endParaRPr lang="en-US" sz="2200" b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Shortcoming of cubic EoS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8686800" cy="5105400"/>
          </a:xfrm>
        </p:spPr>
        <p:txBody>
          <a:bodyPr>
            <a:noAutofit/>
          </a:bodyPr>
          <a:lstStyle/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Calculations may, in some cases, be sensitive to the interaction parameter, </a:t>
            </a:r>
            <a:r>
              <a:rPr lang="en-US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kij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especially for gas– hydrocarbons.</a:t>
            </a:r>
          </a:p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Interaction parameters, often </a:t>
            </a:r>
            <a:r>
              <a:rPr lang="en-US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kij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depend on temperature.</a:t>
            </a:r>
          </a:p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Cubic EoS do not yield liquid volumes in good agreement with experimental values, unless a volume translation is used.</a:t>
            </a:r>
          </a:p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400" dirty="0"/>
              <a:t>Results are poor for complex, </a:t>
            </a:r>
            <a:r>
              <a:rPr lang="en-US" sz="2400" dirty="0" err="1"/>
              <a:t>multicomponent</a:t>
            </a:r>
            <a:r>
              <a:rPr lang="en-US" sz="2400" dirty="0"/>
              <a:t> VLE and LLE, especially in the presence of associating compounds and water.</a:t>
            </a:r>
          </a:p>
          <a:p>
            <a:pPr marL="0" indent="0" algn="just">
              <a:lnSpc>
                <a:spcPct val="110000"/>
              </a:lnSpc>
              <a:buFont typeface="Wingdings" pitchFamily="2" charset="2"/>
              <a:buChar char="ü"/>
            </a:pPr>
            <a:r>
              <a:rPr lang="en-US" sz="2400" dirty="0">
                <a:solidFill>
                  <a:srgbClr val="008000"/>
                </a:solidFill>
              </a:rPr>
              <a:t> LLE of highly immiscible systems is not correlated satisfactorily. In most cases, a single interaction parameter cannot represent both </a:t>
            </a:r>
            <a:r>
              <a:rPr lang="en-US" sz="2400" dirty="0" err="1">
                <a:solidFill>
                  <a:srgbClr val="008000"/>
                </a:solidFill>
              </a:rPr>
              <a:t>solubilities</a:t>
            </a:r>
            <a:r>
              <a:rPr lang="en-US" sz="2400" dirty="0">
                <a:solidFill>
                  <a:srgbClr val="008000"/>
                </a:solidFill>
              </a:rPr>
              <a:t> in such systems. In general, LLE is not very well correlated with cubic EoS even for non-polar systems, e.g. </a:t>
            </a:r>
            <a:r>
              <a:rPr lang="en-US" sz="2400" b="1" dirty="0">
                <a:solidFill>
                  <a:srgbClr val="008000"/>
                </a:solidFill>
              </a:rPr>
              <a:t>CO2–decane</a:t>
            </a:r>
            <a:r>
              <a:rPr lang="en-US" sz="2400" dirty="0">
                <a:solidFill>
                  <a:srgbClr val="008000"/>
                </a:solidFill>
              </a:rPr>
              <a:t> at low temperatures.</a:t>
            </a:r>
            <a:endParaRPr lang="en-US" sz="2200" b="1" dirty="0">
              <a:solidFill>
                <a:srgbClr val="008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229600" cy="1752599"/>
          </a:xfrm>
        </p:spPr>
        <p:txBody>
          <a:bodyPr>
            <a:normAutofit/>
          </a:bodyPr>
          <a:lstStyle/>
          <a:p>
            <a:r>
              <a:rPr lang="en-US" sz="2400" b="1" dirty="0"/>
              <a:t>Statistical Associating Fluid Theory (SAFT)</a:t>
            </a:r>
          </a:p>
          <a:p>
            <a:pPr lvl="1">
              <a:buFont typeface="Courier New" pitchFamily="49" charset="0"/>
              <a:buChar char="o"/>
            </a:pPr>
            <a:r>
              <a:rPr lang="en-US" sz="2200" dirty="0"/>
              <a:t>perturbed-chain SAFT (PC-SAFT)</a:t>
            </a:r>
          </a:p>
          <a:p>
            <a:pPr lvl="1">
              <a:buFont typeface="Courier New" pitchFamily="49" charset="0"/>
              <a:buChar char="o"/>
            </a:pPr>
            <a:r>
              <a:rPr lang="pt-BR" sz="2200" dirty="0"/>
              <a:t>.....</a:t>
            </a:r>
          </a:p>
          <a:p>
            <a:r>
              <a:rPr lang="en-US" sz="2400" b="1" dirty="0"/>
              <a:t>Cubic-Plus-Association EoS (CPA)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Advanced EOS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3043535"/>
            <a:ext cx="23381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400" b="1" dirty="0">
                <a:solidFill>
                  <a:srgbClr val="C00000"/>
                </a:solidFill>
              </a:rPr>
              <a:t>SAFT parameters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l="8467" t="22232" r="57667" b="35121"/>
          <a:stretch>
            <a:fillRect/>
          </a:stretch>
        </p:blipFill>
        <p:spPr bwMode="auto">
          <a:xfrm>
            <a:off x="304800" y="3886200"/>
            <a:ext cx="18288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/>
          <a:srcRect l="2822" t="70242" r="50611" b="2163"/>
          <a:stretch>
            <a:fillRect/>
          </a:stretch>
        </p:blipFill>
        <p:spPr bwMode="auto">
          <a:xfrm>
            <a:off x="152400" y="5334000"/>
            <a:ext cx="2514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print"/>
          <a:srcRect l="53622" t="15052" r="11100" b="29758"/>
          <a:stretch>
            <a:fillRect/>
          </a:stretch>
        </p:blipFill>
        <p:spPr bwMode="auto">
          <a:xfrm>
            <a:off x="2743200" y="3581400"/>
            <a:ext cx="19050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 cstate="print"/>
          <a:srcRect l="53622" t="70242" r="6867" b="2163"/>
          <a:stretch>
            <a:fillRect/>
          </a:stretch>
        </p:blipFill>
        <p:spPr bwMode="auto">
          <a:xfrm>
            <a:off x="2971800" y="5410200"/>
            <a:ext cx="2133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6" name="Group 15"/>
          <p:cNvGrpSpPr/>
          <p:nvPr/>
        </p:nvGrpSpPr>
        <p:grpSpPr>
          <a:xfrm>
            <a:off x="5029200" y="3581400"/>
            <a:ext cx="2895600" cy="2819400"/>
            <a:chOff x="5257800" y="3505200"/>
            <a:chExt cx="2895600" cy="2819400"/>
          </a:xfrm>
        </p:grpSpPr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4"/>
            <a:srcRect l="6250" t="24444" r="63750" b="22222"/>
            <a:stretch>
              <a:fillRect/>
            </a:stretch>
          </p:blipFill>
          <p:spPr bwMode="auto">
            <a:xfrm>
              <a:off x="5257800" y="3505200"/>
              <a:ext cx="2819400" cy="2819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5" name="Picture 5"/>
            <p:cNvPicPr>
              <a:picLocks noChangeAspect="1" noChangeArrowheads="1"/>
            </p:cNvPicPr>
            <p:nvPr/>
          </p:nvPicPr>
          <p:blipFill>
            <a:blip r:embed="rId4"/>
            <a:srcRect l="36250" t="24444" r="61875" b="72223"/>
            <a:stretch>
              <a:fillRect/>
            </a:stretch>
          </p:blipFill>
          <p:spPr bwMode="auto">
            <a:xfrm>
              <a:off x="7924800" y="3733800"/>
              <a:ext cx="228600" cy="228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/>
          <a:srcRect l="35000" t="30000" r="33125" b="61111"/>
          <a:stretch>
            <a:fillRect/>
          </a:stretch>
        </p:blipFill>
        <p:spPr bwMode="auto">
          <a:xfrm>
            <a:off x="6400800" y="3276600"/>
            <a:ext cx="2628000" cy="412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9" name="Straight Arrow Connector 18"/>
          <p:cNvCxnSpPr/>
          <p:nvPr/>
        </p:nvCxnSpPr>
        <p:spPr>
          <a:xfrm rot="5400000">
            <a:off x="7625100" y="4019950"/>
            <a:ext cx="828000" cy="381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/>
          <a:srcRect l="31875" t="53333" r="63750" b="41111"/>
          <a:stretch>
            <a:fillRect/>
          </a:stretch>
        </p:blipFill>
        <p:spPr bwMode="auto">
          <a:xfrm>
            <a:off x="7416600" y="5105400"/>
            <a:ext cx="432000" cy="308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5" name="Picture 7"/>
          <p:cNvPicPr>
            <a:picLocks noChangeAspect="1" noChangeArrowheads="1"/>
          </p:cNvPicPr>
          <p:nvPr/>
        </p:nvPicPr>
        <p:blipFill>
          <a:blip r:embed="rId6"/>
          <a:srcRect l="38750" t="63333" r="35625" b="26667"/>
          <a:stretch>
            <a:fillRect/>
          </a:stretch>
        </p:blipFill>
        <p:spPr bwMode="auto">
          <a:xfrm>
            <a:off x="6619800" y="6244430"/>
            <a:ext cx="2448000" cy="537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28" name="Straight Arrow Connector 27"/>
          <p:cNvCxnSpPr/>
          <p:nvPr/>
        </p:nvCxnSpPr>
        <p:spPr>
          <a:xfrm rot="16200000" flipV="1">
            <a:off x="7772400" y="5486401"/>
            <a:ext cx="685801" cy="685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7"/>
          <a:srcRect l="37500" t="42222" r="35000" b="20000"/>
          <a:stretch>
            <a:fillRect/>
          </a:stretch>
        </p:blipFill>
        <p:spPr bwMode="auto">
          <a:xfrm>
            <a:off x="-3429000" y="3858492"/>
            <a:ext cx="2895600" cy="2237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2" name="Picture 9"/>
          <p:cNvPicPr>
            <a:picLocks noChangeAspect="1" noChangeArrowheads="1"/>
          </p:cNvPicPr>
          <p:nvPr/>
        </p:nvPicPr>
        <p:blipFill>
          <a:blip r:embed="rId7"/>
          <a:srcRect l="6875" t="42222" r="63750" b="18889"/>
          <a:stretch>
            <a:fillRect/>
          </a:stretch>
        </p:blipFill>
        <p:spPr bwMode="auto">
          <a:xfrm>
            <a:off x="-6651168" y="3810000"/>
            <a:ext cx="3069768" cy="2285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41" name="Group 40"/>
          <p:cNvGrpSpPr/>
          <p:nvPr/>
        </p:nvGrpSpPr>
        <p:grpSpPr>
          <a:xfrm>
            <a:off x="8915519" y="3500735"/>
            <a:ext cx="6248281" cy="3204865"/>
            <a:chOff x="8915519" y="3500735"/>
            <a:chExt cx="6248281" cy="3204865"/>
          </a:xfrm>
        </p:grpSpPr>
        <p:pic>
          <p:nvPicPr>
            <p:cNvPr id="34" name="Picture 2"/>
            <p:cNvPicPr>
              <a:picLocks noChangeAspect="1" noChangeArrowheads="1"/>
            </p:cNvPicPr>
            <p:nvPr/>
          </p:nvPicPr>
          <p:blipFill>
            <a:blip r:embed="rId8"/>
            <a:srcRect r="66990"/>
            <a:stretch>
              <a:fillRect/>
            </a:stretch>
          </p:blipFill>
          <p:spPr bwMode="auto">
            <a:xfrm>
              <a:off x="9412149" y="4338935"/>
              <a:ext cx="3389451" cy="990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5" name="Rectangle 34"/>
            <p:cNvSpPr/>
            <p:nvPr/>
          </p:nvSpPr>
          <p:spPr>
            <a:xfrm>
              <a:off x="8915519" y="5874603"/>
              <a:ext cx="480048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/>
                <a:t>SRK </a:t>
              </a:r>
            </a:p>
            <a:p>
              <a:pPr algn="ctr"/>
              <a:r>
                <a:rPr lang="pt-BR" sz="2400" b="1" dirty="0"/>
                <a:t>(can be any cubic-EOS)</a:t>
              </a:r>
              <a:endParaRPr lang="en-US" sz="2400" b="1" dirty="0"/>
            </a:p>
          </p:txBody>
        </p:sp>
        <p:sp>
          <p:nvSpPr>
            <p:cNvPr id="36" name="Left Brace 35"/>
            <p:cNvSpPr/>
            <p:nvPr/>
          </p:nvSpPr>
          <p:spPr>
            <a:xfrm rot="16200000">
              <a:off x="11012469" y="4186535"/>
              <a:ext cx="533400" cy="2819400"/>
            </a:xfrm>
            <a:prstGeom prst="leftBrace">
              <a:avLst>
                <a:gd name="adj1" fmla="val 8333"/>
                <a:gd name="adj2" fmla="val 50000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2877800" y="4567535"/>
              <a:ext cx="22860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b="1" dirty="0"/>
                <a:t>association term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2962774" y="5786735"/>
              <a:ext cx="214315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similar to SAFT </a:t>
              </a:r>
            </a:p>
          </p:txBody>
        </p:sp>
        <p:sp>
          <p:nvSpPr>
            <p:cNvPr id="39" name="Left Brace 38"/>
            <p:cNvSpPr/>
            <p:nvPr/>
          </p:nvSpPr>
          <p:spPr>
            <a:xfrm rot="16200000">
              <a:off x="13754100" y="4529435"/>
              <a:ext cx="533400" cy="1981200"/>
            </a:xfrm>
            <a:prstGeom prst="leftBrace">
              <a:avLst>
                <a:gd name="adj1" fmla="val 8333"/>
                <a:gd name="adj2" fmla="val 50000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1354790" y="3500735"/>
              <a:ext cx="220881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2400" b="1" dirty="0">
                  <a:solidFill>
                    <a:srgbClr val="C00000"/>
                  </a:solidFill>
                </a:rPr>
                <a:t>CPA parameters</a:t>
              </a:r>
            </a:p>
          </p:txBody>
        </p:sp>
      </p:grp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6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2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4.44444E-6 L 0.82049 4.44444E-6 " pathEditMode="relative" rAng="0" ptsTypes="AA">
                                      <p:cBhvr>
                                        <p:cTn id="81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2.22222E-6 L 0.80955 -2.22222E-6 " pathEditMode="relative" rAng="0" ptsTypes="AA">
                                      <p:cBhvr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48148E-6 L -0.81667 -0.04398 " pathEditMode="relative" rAng="0" ptsTypes="AA">
                                      <p:cBhvr>
                                        <p:cTn id="8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8" y="-22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1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76400"/>
            <a:ext cx="4572000" cy="3733800"/>
          </a:xfrm>
        </p:spPr>
        <p:txBody>
          <a:bodyPr>
            <a:normAutofit/>
          </a:bodyPr>
          <a:lstStyle/>
          <a:p>
            <a:pPr marL="361950" lvl="1" indent="-361950">
              <a:lnSpc>
                <a:spcPct val="150000"/>
              </a:lnSpc>
              <a:buFont typeface="Wingdings" pitchFamily="2" charset="2"/>
              <a:buChar char="ü"/>
            </a:pPr>
            <a:r>
              <a:rPr lang="pt-BR" sz="3600" dirty="0"/>
              <a:t> Phase diagram</a:t>
            </a:r>
            <a:endParaRPr lang="en-US" sz="3600" dirty="0"/>
          </a:p>
          <a:p>
            <a:pPr marL="361950" lvl="1" indent="-361950">
              <a:lnSpc>
                <a:spcPct val="150000"/>
              </a:lnSpc>
              <a:buFont typeface="Wingdings" pitchFamily="2" charset="2"/>
              <a:buChar char="ü"/>
            </a:pPr>
            <a:r>
              <a:rPr lang="pt-BR" sz="3600" dirty="0"/>
              <a:t> Equation of states</a:t>
            </a:r>
          </a:p>
          <a:p>
            <a:pPr marL="361950" lvl="1" indent="-361950">
              <a:lnSpc>
                <a:spcPct val="150000"/>
              </a:lnSpc>
              <a:buFont typeface="Wingdings" pitchFamily="2" charset="2"/>
              <a:buChar char="ü"/>
            </a:pPr>
            <a:r>
              <a:rPr lang="pt-BR" sz="3600" dirty="0"/>
              <a:t> Flash calculation </a:t>
            </a:r>
          </a:p>
          <a:p>
            <a:pPr marL="361950" lvl="1" indent="-361950">
              <a:lnSpc>
                <a:spcPct val="150000"/>
              </a:lnSpc>
              <a:buNone/>
            </a:pPr>
            <a:endParaRPr lang="en-US" sz="3600" dirty="0"/>
          </a:p>
          <a:p>
            <a:pPr lvl="1">
              <a:lnSpc>
                <a:spcPct val="150000"/>
              </a:lnSpc>
              <a:buFont typeface="Wingdings" pitchFamily="2" charset="2"/>
              <a:buChar char="ü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Some tips and concepts…</a:t>
            </a:r>
            <a:endParaRPr lang="en-US" sz="3600" dirty="0"/>
          </a:p>
        </p:txBody>
      </p:sp>
      <p:grpSp>
        <p:nvGrpSpPr>
          <p:cNvPr id="7" name="Group 6"/>
          <p:cNvGrpSpPr/>
          <p:nvPr/>
        </p:nvGrpSpPr>
        <p:grpSpPr>
          <a:xfrm>
            <a:off x="6781800" y="1447800"/>
            <a:ext cx="1752600" cy="3276600"/>
            <a:chOff x="6477000" y="2514600"/>
            <a:chExt cx="914400" cy="2057400"/>
          </a:xfrm>
        </p:grpSpPr>
        <p:sp>
          <p:nvSpPr>
            <p:cNvPr id="8" name="Rectangle 7"/>
            <p:cNvSpPr/>
            <p:nvPr/>
          </p:nvSpPr>
          <p:spPr>
            <a:xfrm>
              <a:off x="6477000" y="2514600"/>
              <a:ext cx="914400" cy="14478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2400" b="1" dirty="0"/>
                <a:t>Vapour</a:t>
              </a:r>
              <a:endParaRPr lang="en-US" b="1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477000" y="3810000"/>
              <a:ext cx="914400" cy="762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b="1" dirty="0">
                  <a:solidFill>
                    <a:schemeClr val="bg1"/>
                  </a:solidFill>
                </a:rPr>
                <a:t>Liquid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2" name="Straight Arrow Connector 11"/>
          <p:cNvCxnSpPr/>
          <p:nvPr/>
        </p:nvCxnSpPr>
        <p:spPr>
          <a:xfrm rot="16200000" flipV="1">
            <a:off x="7487806" y="3449206"/>
            <a:ext cx="720000" cy="1588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5400000">
            <a:off x="7106806" y="3483406"/>
            <a:ext cx="720000" cy="1588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5800" y="1295400"/>
            <a:ext cx="4038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pt-BR" sz="2400" dirty="0"/>
              <a:t> Thermodynamic equilibruim</a:t>
            </a:r>
            <a:endParaRPr lang="en-US" sz="2400" dirty="0"/>
          </a:p>
        </p:txBody>
      </p:sp>
      <p:cxnSp>
        <p:nvCxnSpPr>
          <p:cNvPr id="16" name="Curved Connector 15"/>
          <p:cNvCxnSpPr/>
          <p:nvPr/>
        </p:nvCxnSpPr>
        <p:spPr>
          <a:xfrm rot="10800000" flipV="1">
            <a:off x="6400800" y="3200400"/>
            <a:ext cx="914400" cy="533400"/>
          </a:xfrm>
          <a:prstGeom prst="curvedConnector3">
            <a:avLst>
              <a:gd name="adj1" fmla="val 18354"/>
            </a:avLst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257800" y="3581400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Net Q = 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4708450" y="2209800"/>
            <a:ext cx="19971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rgbClr val="C00000"/>
                </a:solidFill>
              </a:rPr>
              <a:t>But we have </a:t>
            </a:r>
          </a:p>
          <a:p>
            <a:r>
              <a:rPr lang="pt-BR" sz="2400" dirty="0">
                <a:solidFill>
                  <a:srgbClr val="C00000"/>
                </a:solidFill>
              </a:rPr>
              <a:t>heat transfer!!</a:t>
            </a:r>
            <a:endParaRPr lang="en-US" sz="2400" dirty="0">
              <a:solidFill>
                <a:srgbClr val="C00000"/>
              </a:solidFill>
            </a:endParaRPr>
          </a:p>
        </p:txBody>
      </p:sp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lumMod val="75000"/>
                <a:tint val="45000"/>
                <a:satMod val="400000"/>
              </a:schemeClr>
            </a:duotone>
            <a:lum contrast="10000"/>
          </a:blip>
          <a:srcRect/>
          <a:stretch>
            <a:fillRect/>
          </a:stretch>
        </p:blipFill>
        <p:spPr bwMode="auto">
          <a:xfrm>
            <a:off x="990600" y="3545963"/>
            <a:ext cx="3230530" cy="797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26" name="Group 25"/>
          <p:cNvGrpSpPr/>
          <p:nvPr/>
        </p:nvGrpSpPr>
        <p:grpSpPr>
          <a:xfrm>
            <a:off x="228600" y="3429000"/>
            <a:ext cx="648000" cy="461665"/>
            <a:chOff x="381000" y="969334"/>
            <a:chExt cx="648000" cy="461665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381000" y="1426534"/>
              <a:ext cx="6480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533400" y="969334"/>
              <a:ext cx="3257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b="1" dirty="0"/>
                <a:t>F</a:t>
              </a:r>
            </a:p>
          </p:txBody>
        </p:sp>
      </p:grpSp>
      <p:sp>
        <p:nvSpPr>
          <p:cNvPr id="29" name="Rounded Rectangle 28"/>
          <p:cNvSpPr/>
          <p:nvPr/>
        </p:nvSpPr>
        <p:spPr>
          <a:xfrm>
            <a:off x="2468530" y="3200400"/>
            <a:ext cx="304800" cy="1600200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 rot="10800000" flipV="1">
            <a:off x="1600200" y="4800600"/>
            <a:ext cx="838200" cy="3048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lum contrast="10000"/>
          </a:blip>
          <a:srcRect/>
          <a:stretch>
            <a:fillRect/>
          </a:stretch>
        </p:blipFill>
        <p:spPr bwMode="auto">
          <a:xfrm>
            <a:off x="1066800" y="4724400"/>
            <a:ext cx="4572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9" name="TextBox 38"/>
          <p:cNvSpPr txBox="1"/>
          <p:nvPr/>
        </p:nvSpPr>
        <p:spPr>
          <a:xfrm>
            <a:off x="2819400" y="4572000"/>
            <a:ext cx="6157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rgbClr val="C00000"/>
                </a:solidFill>
              </a:rPr>
              <a:t>P, T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2" grpId="0"/>
      <p:bldP spid="29" grpId="0" animBg="1"/>
      <p:bldP spid="3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Some tips and concepts…</a:t>
            </a:r>
            <a:endParaRPr lang="en-US" sz="3600" dirty="0"/>
          </a:p>
        </p:txBody>
      </p:sp>
      <p:grpSp>
        <p:nvGrpSpPr>
          <p:cNvPr id="3" name="Group 6"/>
          <p:cNvGrpSpPr/>
          <p:nvPr/>
        </p:nvGrpSpPr>
        <p:grpSpPr>
          <a:xfrm>
            <a:off x="7086600" y="2667000"/>
            <a:ext cx="1752600" cy="3276600"/>
            <a:chOff x="6477000" y="2514600"/>
            <a:chExt cx="914400" cy="2057400"/>
          </a:xfrm>
        </p:grpSpPr>
        <p:sp>
          <p:nvSpPr>
            <p:cNvPr id="8" name="Rectangle 7"/>
            <p:cNvSpPr/>
            <p:nvPr/>
          </p:nvSpPr>
          <p:spPr>
            <a:xfrm>
              <a:off x="6477000" y="2514600"/>
              <a:ext cx="914400" cy="14478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2400" b="1" dirty="0"/>
                <a:t>Vapour</a:t>
              </a:r>
              <a:endParaRPr lang="en-US" b="1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477000" y="3810000"/>
              <a:ext cx="914400" cy="762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b="1" dirty="0">
                  <a:solidFill>
                    <a:schemeClr val="bg1"/>
                  </a:solidFill>
                </a:rPr>
                <a:t>Liquid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28600" y="990600"/>
            <a:ext cx="5084341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pt-BR" sz="2500" dirty="0"/>
              <a:t> Saturation Pressure &amp; Temperature</a:t>
            </a:r>
          </a:p>
          <a:p>
            <a:pPr>
              <a:buFont typeface="Wingdings" pitchFamily="2" charset="2"/>
              <a:buChar char="ü"/>
            </a:pPr>
            <a:r>
              <a:rPr lang="pt-BR" sz="2500" dirty="0"/>
              <a:t> Vapor pressure </a:t>
            </a:r>
          </a:p>
          <a:p>
            <a:pPr>
              <a:buFont typeface="Wingdings" pitchFamily="2" charset="2"/>
              <a:buChar char="ü"/>
            </a:pPr>
            <a:r>
              <a:rPr lang="pt-BR" sz="2500" dirty="0"/>
              <a:t> Partial pressure</a:t>
            </a:r>
            <a:endParaRPr lang="en-US" sz="25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430200" y="2438400"/>
            <a:ext cx="2819400" cy="2058194"/>
            <a:chOff x="5943600" y="1676400"/>
            <a:chExt cx="2819400" cy="2058194"/>
          </a:xfrm>
        </p:grpSpPr>
        <p:grpSp>
          <p:nvGrpSpPr>
            <p:cNvPr id="21" name="Group 13"/>
            <p:cNvGrpSpPr/>
            <p:nvPr/>
          </p:nvGrpSpPr>
          <p:grpSpPr>
            <a:xfrm>
              <a:off x="5943600" y="1676400"/>
              <a:ext cx="2515394" cy="2058194"/>
              <a:chOff x="5943600" y="1676400"/>
              <a:chExt cx="2515394" cy="2058194"/>
            </a:xfrm>
          </p:grpSpPr>
          <p:cxnSp>
            <p:nvCxnSpPr>
              <p:cNvPr id="33" name="Straight Arrow Connector 32"/>
              <p:cNvCxnSpPr/>
              <p:nvPr/>
            </p:nvCxnSpPr>
            <p:spPr>
              <a:xfrm rot="5400000" flipH="1" flipV="1">
                <a:off x="5105400" y="2743200"/>
                <a:ext cx="1981200" cy="158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 flipV="1">
                <a:off x="5943600" y="3581400"/>
                <a:ext cx="2515394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5" name="Freeform 34"/>
              <p:cNvSpPr/>
              <p:nvPr/>
            </p:nvSpPr>
            <p:spPr>
              <a:xfrm>
                <a:off x="6400800" y="2057400"/>
                <a:ext cx="1544320" cy="1191933"/>
              </a:xfrm>
              <a:custGeom>
                <a:avLst/>
                <a:gdLst>
                  <a:gd name="connsiteX0" fmla="*/ 1544320 w 1544320"/>
                  <a:gd name="connsiteY0" fmla="*/ 0 h 1191933"/>
                  <a:gd name="connsiteX1" fmla="*/ 1524000 w 1544320"/>
                  <a:gd name="connsiteY1" fmla="*/ 30480 h 1191933"/>
                  <a:gd name="connsiteX2" fmla="*/ 1503680 w 1544320"/>
                  <a:gd name="connsiteY2" fmla="*/ 101600 h 1191933"/>
                  <a:gd name="connsiteX3" fmla="*/ 1463040 w 1544320"/>
                  <a:gd name="connsiteY3" fmla="*/ 172720 h 1191933"/>
                  <a:gd name="connsiteX4" fmla="*/ 1442720 w 1544320"/>
                  <a:gd name="connsiteY4" fmla="*/ 233680 h 1191933"/>
                  <a:gd name="connsiteX5" fmla="*/ 1391920 w 1544320"/>
                  <a:gd name="connsiteY5" fmla="*/ 314960 h 1191933"/>
                  <a:gd name="connsiteX6" fmla="*/ 1361440 w 1544320"/>
                  <a:gd name="connsiteY6" fmla="*/ 335280 h 1191933"/>
                  <a:gd name="connsiteX7" fmla="*/ 1341120 w 1544320"/>
                  <a:gd name="connsiteY7" fmla="*/ 375920 h 1191933"/>
                  <a:gd name="connsiteX8" fmla="*/ 1219200 w 1544320"/>
                  <a:gd name="connsiteY8" fmla="*/ 508000 h 1191933"/>
                  <a:gd name="connsiteX9" fmla="*/ 1158240 w 1544320"/>
                  <a:gd name="connsiteY9" fmla="*/ 558800 h 1191933"/>
                  <a:gd name="connsiteX10" fmla="*/ 1127760 w 1544320"/>
                  <a:gd name="connsiteY10" fmla="*/ 568960 h 1191933"/>
                  <a:gd name="connsiteX11" fmla="*/ 1097280 w 1544320"/>
                  <a:gd name="connsiteY11" fmla="*/ 599440 h 1191933"/>
                  <a:gd name="connsiteX12" fmla="*/ 1076960 w 1544320"/>
                  <a:gd name="connsiteY12" fmla="*/ 629920 h 1191933"/>
                  <a:gd name="connsiteX13" fmla="*/ 1026160 w 1544320"/>
                  <a:gd name="connsiteY13" fmla="*/ 660400 h 1191933"/>
                  <a:gd name="connsiteX14" fmla="*/ 985520 w 1544320"/>
                  <a:gd name="connsiteY14" fmla="*/ 690880 h 1191933"/>
                  <a:gd name="connsiteX15" fmla="*/ 924560 w 1544320"/>
                  <a:gd name="connsiteY15" fmla="*/ 731520 h 1191933"/>
                  <a:gd name="connsiteX16" fmla="*/ 863600 w 1544320"/>
                  <a:gd name="connsiteY16" fmla="*/ 782320 h 1191933"/>
                  <a:gd name="connsiteX17" fmla="*/ 792480 w 1544320"/>
                  <a:gd name="connsiteY17" fmla="*/ 822960 h 1191933"/>
                  <a:gd name="connsiteX18" fmla="*/ 762000 w 1544320"/>
                  <a:gd name="connsiteY18" fmla="*/ 853440 h 1191933"/>
                  <a:gd name="connsiteX19" fmla="*/ 731520 w 1544320"/>
                  <a:gd name="connsiteY19" fmla="*/ 863600 h 1191933"/>
                  <a:gd name="connsiteX20" fmla="*/ 680720 w 1544320"/>
                  <a:gd name="connsiteY20" fmla="*/ 883920 h 1191933"/>
                  <a:gd name="connsiteX21" fmla="*/ 599440 w 1544320"/>
                  <a:gd name="connsiteY21" fmla="*/ 934720 h 1191933"/>
                  <a:gd name="connsiteX22" fmla="*/ 568960 w 1544320"/>
                  <a:gd name="connsiteY22" fmla="*/ 944880 h 1191933"/>
                  <a:gd name="connsiteX23" fmla="*/ 538480 w 1544320"/>
                  <a:gd name="connsiteY23" fmla="*/ 965200 h 1191933"/>
                  <a:gd name="connsiteX24" fmla="*/ 497840 w 1544320"/>
                  <a:gd name="connsiteY24" fmla="*/ 985520 h 1191933"/>
                  <a:gd name="connsiteX25" fmla="*/ 365760 w 1544320"/>
                  <a:gd name="connsiteY25" fmla="*/ 1056640 h 1191933"/>
                  <a:gd name="connsiteX26" fmla="*/ 304800 w 1544320"/>
                  <a:gd name="connsiteY26" fmla="*/ 1076960 h 1191933"/>
                  <a:gd name="connsiteX27" fmla="*/ 274320 w 1544320"/>
                  <a:gd name="connsiteY27" fmla="*/ 1097280 h 1191933"/>
                  <a:gd name="connsiteX28" fmla="*/ 213360 w 1544320"/>
                  <a:gd name="connsiteY28" fmla="*/ 1117600 h 1191933"/>
                  <a:gd name="connsiteX29" fmla="*/ 152400 w 1544320"/>
                  <a:gd name="connsiteY29" fmla="*/ 1148080 h 1191933"/>
                  <a:gd name="connsiteX30" fmla="*/ 121920 w 1544320"/>
                  <a:gd name="connsiteY30" fmla="*/ 1168400 h 1191933"/>
                  <a:gd name="connsiteX31" fmla="*/ 60960 w 1544320"/>
                  <a:gd name="connsiteY31" fmla="*/ 1178560 h 1191933"/>
                  <a:gd name="connsiteX32" fmla="*/ 0 w 1544320"/>
                  <a:gd name="connsiteY32" fmla="*/ 1188720 h 1191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44320" h="1191933">
                    <a:moveTo>
                      <a:pt x="1544320" y="0"/>
                    </a:moveTo>
                    <a:cubicBezTo>
                      <a:pt x="1537547" y="10160"/>
                      <a:pt x="1529461" y="19558"/>
                      <a:pt x="1524000" y="30480"/>
                    </a:cubicBezTo>
                    <a:cubicBezTo>
                      <a:pt x="1511719" y="55042"/>
                      <a:pt x="1513446" y="75558"/>
                      <a:pt x="1503680" y="101600"/>
                    </a:cubicBezTo>
                    <a:cubicBezTo>
                      <a:pt x="1455025" y="231348"/>
                      <a:pt x="1510203" y="66603"/>
                      <a:pt x="1463040" y="172720"/>
                    </a:cubicBezTo>
                    <a:cubicBezTo>
                      <a:pt x="1454341" y="192293"/>
                      <a:pt x="1452299" y="214522"/>
                      <a:pt x="1442720" y="233680"/>
                    </a:cubicBezTo>
                    <a:cubicBezTo>
                      <a:pt x="1426624" y="265872"/>
                      <a:pt x="1418298" y="288582"/>
                      <a:pt x="1391920" y="314960"/>
                    </a:cubicBezTo>
                    <a:cubicBezTo>
                      <a:pt x="1383286" y="323594"/>
                      <a:pt x="1371600" y="328507"/>
                      <a:pt x="1361440" y="335280"/>
                    </a:cubicBezTo>
                    <a:cubicBezTo>
                      <a:pt x="1354667" y="348827"/>
                      <a:pt x="1349521" y="363318"/>
                      <a:pt x="1341120" y="375920"/>
                    </a:cubicBezTo>
                    <a:cubicBezTo>
                      <a:pt x="1308832" y="424352"/>
                      <a:pt x="1258764" y="468436"/>
                      <a:pt x="1219200" y="508000"/>
                    </a:cubicBezTo>
                    <a:cubicBezTo>
                      <a:pt x="1196730" y="530470"/>
                      <a:pt x="1186530" y="544655"/>
                      <a:pt x="1158240" y="558800"/>
                    </a:cubicBezTo>
                    <a:cubicBezTo>
                      <a:pt x="1148661" y="563589"/>
                      <a:pt x="1137920" y="565573"/>
                      <a:pt x="1127760" y="568960"/>
                    </a:cubicBezTo>
                    <a:cubicBezTo>
                      <a:pt x="1117600" y="579120"/>
                      <a:pt x="1106478" y="588402"/>
                      <a:pt x="1097280" y="599440"/>
                    </a:cubicBezTo>
                    <a:cubicBezTo>
                      <a:pt x="1089463" y="608821"/>
                      <a:pt x="1086231" y="621973"/>
                      <a:pt x="1076960" y="629920"/>
                    </a:cubicBezTo>
                    <a:cubicBezTo>
                      <a:pt x="1061967" y="642771"/>
                      <a:pt x="1042591" y="649446"/>
                      <a:pt x="1026160" y="660400"/>
                    </a:cubicBezTo>
                    <a:cubicBezTo>
                      <a:pt x="1012071" y="669793"/>
                      <a:pt x="998377" y="679860"/>
                      <a:pt x="985520" y="690880"/>
                    </a:cubicBezTo>
                    <a:cubicBezTo>
                      <a:pt x="937089" y="732392"/>
                      <a:pt x="976406" y="714238"/>
                      <a:pt x="924560" y="731520"/>
                    </a:cubicBezTo>
                    <a:cubicBezTo>
                      <a:pt x="884501" y="791608"/>
                      <a:pt x="929224" y="735446"/>
                      <a:pt x="863600" y="782320"/>
                    </a:cubicBezTo>
                    <a:cubicBezTo>
                      <a:pt x="798413" y="828882"/>
                      <a:pt x="871193" y="803282"/>
                      <a:pt x="792480" y="822960"/>
                    </a:cubicBezTo>
                    <a:cubicBezTo>
                      <a:pt x="782320" y="833120"/>
                      <a:pt x="773955" y="845470"/>
                      <a:pt x="762000" y="853440"/>
                    </a:cubicBezTo>
                    <a:cubicBezTo>
                      <a:pt x="753089" y="859381"/>
                      <a:pt x="741548" y="859840"/>
                      <a:pt x="731520" y="863600"/>
                    </a:cubicBezTo>
                    <a:cubicBezTo>
                      <a:pt x="714443" y="870004"/>
                      <a:pt x="696778" y="875273"/>
                      <a:pt x="680720" y="883920"/>
                    </a:cubicBezTo>
                    <a:cubicBezTo>
                      <a:pt x="652589" y="899067"/>
                      <a:pt x="629750" y="924617"/>
                      <a:pt x="599440" y="934720"/>
                    </a:cubicBezTo>
                    <a:cubicBezTo>
                      <a:pt x="589280" y="938107"/>
                      <a:pt x="578539" y="940091"/>
                      <a:pt x="568960" y="944880"/>
                    </a:cubicBezTo>
                    <a:cubicBezTo>
                      <a:pt x="558038" y="950341"/>
                      <a:pt x="549082" y="959142"/>
                      <a:pt x="538480" y="965200"/>
                    </a:cubicBezTo>
                    <a:cubicBezTo>
                      <a:pt x="525330" y="972714"/>
                      <a:pt x="510990" y="978006"/>
                      <a:pt x="497840" y="985520"/>
                    </a:cubicBezTo>
                    <a:cubicBezTo>
                      <a:pt x="436462" y="1020593"/>
                      <a:pt x="476399" y="1019760"/>
                      <a:pt x="365760" y="1056640"/>
                    </a:cubicBezTo>
                    <a:cubicBezTo>
                      <a:pt x="345440" y="1063413"/>
                      <a:pt x="324373" y="1068261"/>
                      <a:pt x="304800" y="1076960"/>
                    </a:cubicBezTo>
                    <a:cubicBezTo>
                      <a:pt x="293642" y="1081919"/>
                      <a:pt x="285478" y="1092321"/>
                      <a:pt x="274320" y="1097280"/>
                    </a:cubicBezTo>
                    <a:cubicBezTo>
                      <a:pt x="254747" y="1105979"/>
                      <a:pt x="231182" y="1105719"/>
                      <a:pt x="213360" y="1117600"/>
                    </a:cubicBezTo>
                    <a:cubicBezTo>
                      <a:pt x="126009" y="1175834"/>
                      <a:pt x="236528" y="1106016"/>
                      <a:pt x="152400" y="1148080"/>
                    </a:cubicBezTo>
                    <a:cubicBezTo>
                      <a:pt x="141478" y="1153541"/>
                      <a:pt x="133504" y="1164539"/>
                      <a:pt x="121920" y="1168400"/>
                    </a:cubicBezTo>
                    <a:cubicBezTo>
                      <a:pt x="102377" y="1174914"/>
                      <a:pt x="81070" y="1174091"/>
                      <a:pt x="60960" y="1178560"/>
                    </a:cubicBezTo>
                    <a:cubicBezTo>
                      <a:pt x="782" y="1191933"/>
                      <a:pt x="60220" y="1188720"/>
                      <a:pt x="0" y="1188720"/>
                    </a:cubicBezTo>
                  </a:path>
                </a:pathLst>
              </a:cu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6248400" y="1676400"/>
                <a:ext cx="3048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2000" b="1" dirty="0"/>
                  <a:t>P</a:t>
                </a:r>
                <a:endParaRPr lang="en-US" sz="2000" b="1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8153400" y="3124200"/>
                <a:ext cx="3048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2000" b="1" dirty="0"/>
                  <a:t>T</a:t>
                </a:r>
                <a:endParaRPr lang="en-US" sz="2000" b="1" dirty="0"/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6400800" y="2286000"/>
              <a:ext cx="838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FF0000"/>
                  </a:solidFill>
                </a:rPr>
                <a:t>Liquid</a:t>
              </a:r>
              <a:endParaRPr lang="en-US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696200" y="2667000"/>
              <a:ext cx="1066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FF0000"/>
                  </a:solidFill>
                </a:rPr>
                <a:t>Vapour</a:t>
              </a:r>
              <a:endParaRPr lang="en-US" sz="2000" b="1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 flipH="1" flipV="1">
            <a:off x="381000" y="3657600"/>
            <a:ext cx="1116000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1568120" y="3810000"/>
            <a:ext cx="0" cy="828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096000" y="4495800"/>
            <a:ext cx="838200" cy="400110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2000" b="1" dirty="0"/>
              <a:t>P &amp; T</a:t>
            </a:r>
            <a:endParaRPr lang="en-US" sz="2000" b="1" dirty="0"/>
          </a:p>
        </p:txBody>
      </p:sp>
      <p:pic>
        <p:nvPicPr>
          <p:cNvPr id="2050" name="Picture 2" descr="Pressure gauge with extended refrigeration Scale - Tempres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9576615">
            <a:off x="6790212" y="1889097"/>
            <a:ext cx="720000" cy="797539"/>
          </a:xfrm>
          <a:prstGeom prst="rect">
            <a:avLst/>
          </a:prstGeom>
          <a:noFill/>
        </p:spPr>
      </p:pic>
      <p:sp>
        <p:nvSpPr>
          <p:cNvPr id="45" name="TextBox 44"/>
          <p:cNvSpPr txBox="1"/>
          <p:nvPr/>
        </p:nvSpPr>
        <p:spPr>
          <a:xfrm>
            <a:off x="7543800" y="1676400"/>
            <a:ext cx="175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tx2">
                    <a:lumMod val="50000"/>
                  </a:schemeClr>
                </a:solidFill>
              </a:rPr>
              <a:t>Vapour pressure @ </a:t>
            </a:r>
            <a:r>
              <a:rPr lang="pt-BR" sz="2800" b="1" dirty="0">
                <a:solidFill>
                  <a:srgbClr val="C00000"/>
                </a:solidFill>
              </a:rPr>
              <a:t>T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389535" y="2971800"/>
            <a:ext cx="1144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C00000"/>
                </a:solidFill>
              </a:rPr>
              <a:t>A, B, C</a:t>
            </a: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057400" y="4572000"/>
            <a:ext cx="329173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3200" b="1" dirty="0"/>
              <a:t>P </a:t>
            </a:r>
            <a:r>
              <a:rPr lang="pt-BR" sz="3200" b="1" baseline="-25000" dirty="0"/>
              <a:t>total</a:t>
            </a:r>
            <a:r>
              <a:rPr lang="pt-BR" sz="3200" b="1" dirty="0"/>
              <a:t> = P</a:t>
            </a:r>
            <a:r>
              <a:rPr lang="pt-BR" sz="3200" b="1" baseline="-25000" dirty="0"/>
              <a:t>A</a:t>
            </a:r>
            <a:r>
              <a:rPr lang="pt-BR" sz="3200" b="1" dirty="0"/>
              <a:t> + P</a:t>
            </a:r>
            <a:r>
              <a:rPr lang="pt-BR" sz="3200" b="1" baseline="-25000" dirty="0"/>
              <a:t>B</a:t>
            </a:r>
            <a:r>
              <a:rPr lang="pt-BR" sz="3200" b="1" dirty="0"/>
              <a:t> + P</a:t>
            </a:r>
            <a:r>
              <a:rPr lang="pt-BR" sz="3200" b="1" baseline="-25000" dirty="0"/>
              <a:t>C</a:t>
            </a:r>
          </a:p>
          <a:p>
            <a:pPr>
              <a:lnSpc>
                <a:spcPct val="150000"/>
              </a:lnSpc>
            </a:pPr>
            <a:r>
              <a:rPr lang="pt-BR" sz="2800" dirty="0"/>
              <a:t>P</a:t>
            </a:r>
            <a:r>
              <a:rPr lang="pt-BR" sz="2800" baseline="-25000" dirty="0"/>
              <a:t>A </a:t>
            </a:r>
            <a:r>
              <a:rPr lang="pt-BR" sz="2800" dirty="0"/>
              <a:t>= y</a:t>
            </a:r>
            <a:r>
              <a:rPr lang="pt-BR" sz="2800" baseline="-25000" dirty="0"/>
              <a:t>A</a:t>
            </a:r>
            <a:r>
              <a:rPr lang="pt-BR" sz="2800" dirty="0"/>
              <a:t> × P </a:t>
            </a:r>
            <a:r>
              <a:rPr lang="pt-BR" sz="2800" baseline="-25000" dirty="0"/>
              <a:t>total</a:t>
            </a:r>
            <a:r>
              <a:rPr lang="pt-BR" sz="2800" dirty="0"/>
              <a:t> </a:t>
            </a:r>
          </a:p>
          <a:p>
            <a:pPr>
              <a:lnSpc>
                <a:spcPct val="150000"/>
              </a:lnSpc>
            </a:pPr>
            <a:r>
              <a:rPr lang="pt-BR" sz="2800" dirty="0"/>
              <a:t>P</a:t>
            </a:r>
            <a:r>
              <a:rPr lang="pt-BR" sz="2800" baseline="-25000" dirty="0"/>
              <a:t>A </a:t>
            </a:r>
            <a:r>
              <a:rPr lang="pt-BR" sz="2800" dirty="0"/>
              <a:t>= x</a:t>
            </a:r>
            <a:r>
              <a:rPr lang="pt-BR" sz="2800" baseline="-25000" dirty="0"/>
              <a:t>A</a:t>
            </a:r>
            <a:r>
              <a:rPr lang="pt-BR" sz="2800" dirty="0"/>
              <a:t> × P*</a:t>
            </a:r>
            <a:r>
              <a:rPr lang="pt-BR" sz="2800" baseline="-25000" dirty="0"/>
              <a:t>A</a:t>
            </a:r>
            <a:r>
              <a:rPr lang="pt-BR" sz="2800" dirty="0"/>
              <a:t> </a:t>
            </a:r>
            <a:endParaRPr lang="en-US" sz="2800" baseline="-25000" dirty="0"/>
          </a:p>
        </p:txBody>
      </p:sp>
      <p:sp>
        <p:nvSpPr>
          <p:cNvPr id="51" name="TextBox 50"/>
          <p:cNvSpPr txBox="1"/>
          <p:nvPr/>
        </p:nvSpPr>
        <p:spPr>
          <a:xfrm>
            <a:off x="7514455" y="4781490"/>
            <a:ext cx="867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A, B, C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/>
      <p:bldP spid="49" grpId="0"/>
      <p:bldP spid="5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Some tips and concepts…</a:t>
            </a:r>
            <a:endParaRPr lang="en-US" sz="3600" dirty="0"/>
          </a:p>
        </p:txBody>
      </p:sp>
      <p:sp>
        <p:nvSpPr>
          <p:cNvPr id="14" name="TextBox 13"/>
          <p:cNvSpPr txBox="1"/>
          <p:nvPr/>
        </p:nvSpPr>
        <p:spPr>
          <a:xfrm>
            <a:off x="228600" y="1314271"/>
            <a:ext cx="347979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pt-BR" sz="2400" b="1" dirty="0"/>
              <a:t> Chemical potential (</a:t>
            </a:r>
            <a:r>
              <a:rPr lang="el-GR" sz="2800" b="1" dirty="0">
                <a:solidFill>
                  <a:srgbClr val="0000FF"/>
                </a:solidFill>
              </a:rPr>
              <a:t>μ</a:t>
            </a:r>
            <a:r>
              <a:rPr lang="pt-BR" sz="2400" b="1" dirty="0"/>
              <a:t>)</a:t>
            </a:r>
          </a:p>
          <a:p>
            <a:pPr>
              <a:buFont typeface="Wingdings" pitchFamily="2" charset="2"/>
              <a:buChar char="ü"/>
            </a:pPr>
            <a:r>
              <a:rPr lang="pt-BR" sz="2400" b="1" dirty="0"/>
              <a:t> Fugacity (</a:t>
            </a:r>
            <a:r>
              <a:rPr lang="pt-BR" sz="2800" b="1" dirty="0">
                <a:solidFill>
                  <a:srgbClr val="0000FF"/>
                </a:solidFill>
              </a:rPr>
              <a:t>f</a:t>
            </a:r>
            <a:r>
              <a:rPr lang="pt-BR" sz="2400" b="1" dirty="0"/>
              <a:t>)</a:t>
            </a:r>
          </a:p>
          <a:p>
            <a:pPr>
              <a:buFont typeface="Wingdings" pitchFamily="2" charset="2"/>
              <a:buChar char="ü"/>
            </a:pPr>
            <a:r>
              <a:rPr lang="pt-BR" sz="2400" b="1" dirty="0"/>
              <a:t> Fugacity coefficient (</a:t>
            </a:r>
            <a:r>
              <a:rPr lang="el-GR" sz="2800" b="1" dirty="0">
                <a:solidFill>
                  <a:srgbClr val="0000FF"/>
                </a:solidFill>
              </a:rPr>
              <a:t>Φ</a:t>
            </a:r>
            <a:r>
              <a:rPr lang="pt-BR" sz="2400" b="1" dirty="0"/>
              <a:t>)</a:t>
            </a:r>
            <a:endParaRPr lang="en-US" sz="2400" b="1" dirty="0"/>
          </a:p>
        </p:txBody>
      </p:sp>
      <p:sp>
        <p:nvSpPr>
          <p:cNvPr id="5" name="Oval 4"/>
          <p:cNvSpPr/>
          <p:nvPr/>
        </p:nvSpPr>
        <p:spPr>
          <a:xfrm>
            <a:off x="5867400" y="1371600"/>
            <a:ext cx="2743200" cy="9906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900" b="1" dirty="0"/>
              <a:t>Equilibrium</a:t>
            </a:r>
            <a:endParaRPr lang="en-US" sz="2900" b="1" dirty="0"/>
          </a:p>
        </p:txBody>
      </p:sp>
      <p:sp>
        <p:nvSpPr>
          <p:cNvPr id="6" name="Notched Right Arrow 5"/>
          <p:cNvSpPr/>
          <p:nvPr/>
        </p:nvSpPr>
        <p:spPr>
          <a:xfrm>
            <a:off x="4038600" y="1676400"/>
            <a:ext cx="1524000" cy="457200"/>
          </a:xfrm>
          <a:prstGeom prst="notchedRightArrow">
            <a:avLst>
              <a:gd name="adj1" fmla="val 50000"/>
              <a:gd name="adj2" fmla="val 105000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2971800"/>
            <a:ext cx="5410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chemical potential </a:t>
            </a:r>
            <a:r>
              <a:rPr lang="pt-BR" sz="2000" b="1" dirty="0"/>
              <a:t>(</a:t>
            </a:r>
            <a:r>
              <a:rPr lang="el-GR" sz="2400" b="1" dirty="0">
                <a:solidFill>
                  <a:srgbClr val="0000FF"/>
                </a:solidFill>
              </a:rPr>
              <a:t>μ</a:t>
            </a:r>
            <a:r>
              <a:rPr lang="pt-BR" sz="2000" b="1" dirty="0"/>
              <a:t>)</a:t>
            </a:r>
            <a:r>
              <a:rPr lang="en-US" sz="2000" b="1" dirty="0"/>
              <a:t> of a species is energy that can be absorbed or released due to a </a:t>
            </a:r>
            <a:r>
              <a:rPr lang="en-US" sz="2400" b="1" u="sng" dirty="0">
                <a:solidFill>
                  <a:srgbClr val="C00000"/>
                </a:solidFill>
              </a:rPr>
              <a:t>change</a:t>
            </a:r>
            <a:endParaRPr lang="en-US" sz="2000" b="1" u="sng" dirty="0">
              <a:solidFill>
                <a:srgbClr val="C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96200" y="2590800"/>
            <a:ext cx="1295400" cy="9906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V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7694676" y="3577590"/>
            <a:ext cx="1295400" cy="990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L</a:t>
            </a:r>
            <a:endParaRPr lang="en-US" sz="32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705600" y="2971800"/>
            <a:ext cx="782715" cy="369332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pt-BR" dirty="0"/>
              <a:t>A, B,...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05600" y="3886200"/>
            <a:ext cx="782715" cy="369332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pt-BR" dirty="0"/>
              <a:t>A, B,...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181600" y="3962400"/>
            <a:ext cx="1447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sz="2800" b="1" dirty="0">
                <a:solidFill>
                  <a:srgbClr val="C00000"/>
                </a:solidFill>
              </a:rPr>
              <a:t>μ</a:t>
            </a:r>
            <a:r>
              <a:rPr lang="pt-BR" sz="2800" b="1" baseline="30000" dirty="0">
                <a:solidFill>
                  <a:srgbClr val="C00000"/>
                </a:solidFill>
              </a:rPr>
              <a:t>V</a:t>
            </a:r>
            <a:r>
              <a:rPr lang="pt-BR" sz="2800" b="1" baseline="-25000" dirty="0">
                <a:solidFill>
                  <a:srgbClr val="C00000"/>
                </a:solidFill>
              </a:rPr>
              <a:t>A</a:t>
            </a:r>
            <a:r>
              <a:rPr lang="pt-BR" sz="2800" b="1" dirty="0">
                <a:solidFill>
                  <a:srgbClr val="C00000"/>
                </a:solidFill>
              </a:rPr>
              <a:t>=</a:t>
            </a:r>
            <a:r>
              <a:rPr lang="el-GR" sz="2800" b="1" dirty="0">
                <a:solidFill>
                  <a:srgbClr val="C00000"/>
                </a:solidFill>
              </a:rPr>
              <a:t>μ</a:t>
            </a:r>
            <a:r>
              <a:rPr lang="pt-BR" sz="2800" b="1" baseline="30000" dirty="0">
                <a:solidFill>
                  <a:srgbClr val="C00000"/>
                </a:solidFill>
              </a:rPr>
              <a:t>L</a:t>
            </a:r>
            <a:r>
              <a:rPr lang="pt-BR" sz="2800" b="1" baseline="-25000" dirty="0">
                <a:solidFill>
                  <a:srgbClr val="C00000"/>
                </a:solidFill>
              </a:rPr>
              <a:t>A</a:t>
            </a:r>
            <a:endParaRPr lang="en-US" sz="2800" baseline="-25000" dirty="0">
              <a:solidFill>
                <a:srgbClr val="C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733800" y="3962400"/>
            <a:ext cx="1447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sz="2800" b="1" dirty="0">
                <a:solidFill>
                  <a:srgbClr val="C00000"/>
                </a:solidFill>
              </a:rPr>
              <a:t>μ</a:t>
            </a:r>
            <a:r>
              <a:rPr lang="pt-BR" sz="2800" b="1" baseline="30000" dirty="0">
                <a:solidFill>
                  <a:srgbClr val="C00000"/>
                </a:solidFill>
              </a:rPr>
              <a:t>V</a:t>
            </a:r>
            <a:r>
              <a:rPr lang="pt-BR" sz="2800" b="1" baseline="-25000" dirty="0">
                <a:solidFill>
                  <a:srgbClr val="C00000"/>
                </a:solidFill>
              </a:rPr>
              <a:t>B</a:t>
            </a:r>
            <a:r>
              <a:rPr lang="pt-BR" sz="2800" b="1" dirty="0">
                <a:solidFill>
                  <a:srgbClr val="C00000"/>
                </a:solidFill>
              </a:rPr>
              <a:t>=</a:t>
            </a:r>
            <a:r>
              <a:rPr lang="el-GR" sz="2800" b="1" dirty="0">
                <a:solidFill>
                  <a:srgbClr val="C00000"/>
                </a:solidFill>
              </a:rPr>
              <a:t>μ</a:t>
            </a:r>
            <a:r>
              <a:rPr lang="pt-BR" sz="2800" b="1" baseline="30000" dirty="0">
                <a:solidFill>
                  <a:srgbClr val="C00000"/>
                </a:solidFill>
              </a:rPr>
              <a:t>L</a:t>
            </a:r>
            <a:r>
              <a:rPr lang="pt-BR" sz="2800" b="1" baseline="-25000" dirty="0">
                <a:solidFill>
                  <a:srgbClr val="C00000"/>
                </a:solidFill>
              </a:rPr>
              <a:t>B</a:t>
            </a:r>
            <a:endParaRPr lang="en-US" sz="2800" baseline="-25000" dirty="0">
              <a:solidFill>
                <a:srgbClr val="C00000"/>
              </a:solidFill>
            </a:endParaRPr>
          </a:p>
        </p:txBody>
      </p:sp>
      <p:cxnSp>
        <p:nvCxnSpPr>
          <p:cNvPr id="16" name="Straight Arrow Connector 15"/>
          <p:cNvCxnSpPr>
            <a:stCxn id="5" idx="3"/>
          </p:cNvCxnSpPr>
          <p:nvPr/>
        </p:nvCxnSpPr>
        <p:spPr>
          <a:xfrm rot="5400000">
            <a:off x="4811133" y="2559130"/>
            <a:ext cx="1800000" cy="1116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rot="10800000">
            <a:off x="419100" y="5181600"/>
            <a:ext cx="1524000" cy="1588"/>
          </a:xfrm>
          <a:prstGeom prst="straightConnector1">
            <a:avLst/>
          </a:prstGeom>
          <a:ln w="28575">
            <a:prstDash val="dash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rot="5400000">
            <a:off x="1157954" y="5768626"/>
            <a:ext cx="1008000" cy="1588"/>
          </a:xfrm>
          <a:prstGeom prst="straightConnector1">
            <a:avLst/>
          </a:prstGeom>
          <a:ln w="28575">
            <a:prstDash val="solid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rot="5400000">
            <a:off x="723614" y="5761006"/>
            <a:ext cx="1008000" cy="1588"/>
          </a:xfrm>
          <a:prstGeom prst="straightConnector1">
            <a:avLst/>
          </a:prstGeom>
          <a:ln w="28575">
            <a:prstDash val="solid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76200" y="4956750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b="1" dirty="0">
                <a:solidFill>
                  <a:srgbClr val="C00000"/>
                </a:solidFill>
              </a:rPr>
              <a:t>μ</a:t>
            </a:r>
            <a:r>
              <a:rPr lang="pt-BR" sz="2400" baseline="-25000" dirty="0">
                <a:solidFill>
                  <a:srgbClr val="C00000"/>
                </a:solidFill>
              </a:rPr>
              <a:t>i</a:t>
            </a:r>
            <a:endParaRPr lang="en-US" sz="2400" baseline="-25000" dirty="0">
              <a:solidFill>
                <a:srgbClr val="C0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082040" y="6297275"/>
            <a:ext cx="38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C00000"/>
                </a:solidFill>
              </a:rPr>
              <a:t>f</a:t>
            </a:r>
            <a:r>
              <a:rPr lang="pt-BR" sz="2400" b="1" baseline="-25000" dirty="0">
                <a:solidFill>
                  <a:srgbClr val="C00000"/>
                </a:solidFill>
              </a:rPr>
              <a:t>i</a:t>
            </a:r>
            <a:endParaRPr lang="en-US" sz="2000" b="1" baseline="-25000" dirty="0">
              <a:solidFill>
                <a:srgbClr val="C0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485900" y="6248400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C00000"/>
                </a:solidFill>
              </a:rPr>
              <a:t>p</a:t>
            </a:r>
            <a:r>
              <a:rPr lang="pt-BR" sz="2400" b="1" baseline="-25000" dirty="0">
                <a:solidFill>
                  <a:srgbClr val="C00000"/>
                </a:solidFill>
              </a:rPr>
              <a:t>i</a:t>
            </a:r>
            <a:endParaRPr lang="en-US" sz="2000" b="1" baseline="-25000" dirty="0">
              <a:solidFill>
                <a:srgbClr val="C00000"/>
              </a:solidFill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495300" y="4343400"/>
            <a:ext cx="2667000" cy="2134394"/>
            <a:chOff x="495300" y="4343400"/>
            <a:chExt cx="2667000" cy="2134394"/>
          </a:xfrm>
        </p:grpSpPr>
        <p:grpSp>
          <p:nvGrpSpPr>
            <p:cNvPr id="19" name="Group 13"/>
            <p:cNvGrpSpPr/>
            <p:nvPr/>
          </p:nvGrpSpPr>
          <p:grpSpPr>
            <a:xfrm>
              <a:off x="495300" y="4343400"/>
              <a:ext cx="2667000" cy="2134394"/>
              <a:chOff x="5943600" y="1600200"/>
              <a:chExt cx="2667000" cy="2134394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 rot="5400000" flipH="1" flipV="1">
                <a:off x="5105400" y="2743200"/>
                <a:ext cx="1981200" cy="158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 flipV="1">
                <a:off x="5943600" y="3581400"/>
                <a:ext cx="2515394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TextBox 24"/>
              <p:cNvSpPr txBox="1"/>
              <p:nvPr/>
            </p:nvSpPr>
            <p:spPr>
              <a:xfrm>
                <a:off x="6120384" y="1600200"/>
                <a:ext cx="304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μ</a:t>
                </a:r>
                <a:endPara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8305800" y="3181290"/>
                <a:ext cx="3048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2000" b="1" dirty="0"/>
                  <a:t>P</a:t>
                </a:r>
                <a:endParaRPr lang="en-US" sz="2000" b="1" dirty="0"/>
              </a:p>
            </p:txBody>
          </p:sp>
        </p:grpSp>
        <p:sp>
          <p:nvSpPr>
            <p:cNvPr id="28" name="Freeform 27"/>
            <p:cNvSpPr/>
            <p:nvPr/>
          </p:nvSpPr>
          <p:spPr>
            <a:xfrm>
              <a:off x="1023914" y="4779264"/>
              <a:ext cx="1315426" cy="1524000"/>
            </a:xfrm>
            <a:custGeom>
              <a:avLst/>
              <a:gdLst>
                <a:gd name="connsiteX0" fmla="*/ 10882 w 1315426"/>
                <a:gd name="connsiteY0" fmla="*/ 1524000 h 1524000"/>
                <a:gd name="connsiteX1" fmla="*/ 23074 w 1315426"/>
                <a:gd name="connsiteY1" fmla="*/ 1469136 h 1524000"/>
                <a:gd name="connsiteX2" fmla="*/ 29170 w 1315426"/>
                <a:gd name="connsiteY2" fmla="*/ 1450848 h 1524000"/>
                <a:gd name="connsiteX3" fmla="*/ 47458 w 1315426"/>
                <a:gd name="connsiteY3" fmla="*/ 1408176 h 1524000"/>
                <a:gd name="connsiteX4" fmla="*/ 65746 w 1315426"/>
                <a:gd name="connsiteY4" fmla="*/ 1365504 h 1524000"/>
                <a:gd name="connsiteX5" fmla="*/ 90130 w 1315426"/>
                <a:gd name="connsiteY5" fmla="*/ 1322832 h 1524000"/>
                <a:gd name="connsiteX6" fmla="*/ 96226 w 1315426"/>
                <a:gd name="connsiteY6" fmla="*/ 1298448 h 1524000"/>
                <a:gd name="connsiteX7" fmla="*/ 108418 w 1315426"/>
                <a:gd name="connsiteY7" fmla="*/ 1267968 h 1524000"/>
                <a:gd name="connsiteX8" fmla="*/ 120610 w 1315426"/>
                <a:gd name="connsiteY8" fmla="*/ 1249680 h 1524000"/>
                <a:gd name="connsiteX9" fmla="*/ 132802 w 1315426"/>
                <a:gd name="connsiteY9" fmla="*/ 1219200 h 1524000"/>
                <a:gd name="connsiteX10" fmla="*/ 151090 w 1315426"/>
                <a:gd name="connsiteY10" fmla="*/ 1188720 h 1524000"/>
                <a:gd name="connsiteX11" fmla="*/ 163282 w 1315426"/>
                <a:gd name="connsiteY11" fmla="*/ 1158240 h 1524000"/>
                <a:gd name="connsiteX12" fmla="*/ 175474 w 1315426"/>
                <a:gd name="connsiteY12" fmla="*/ 1139952 h 1524000"/>
                <a:gd name="connsiteX13" fmla="*/ 181570 w 1315426"/>
                <a:gd name="connsiteY13" fmla="*/ 1121664 h 1524000"/>
                <a:gd name="connsiteX14" fmla="*/ 205954 w 1315426"/>
                <a:gd name="connsiteY14" fmla="*/ 1085088 h 1524000"/>
                <a:gd name="connsiteX15" fmla="*/ 218146 w 1315426"/>
                <a:gd name="connsiteY15" fmla="*/ 1048512 h 1524000"/>
                <a:gd name="connsiteX16" fmla="*/ 230338 w 1315426"/>
                <a:gd name="connsiteY16" fmla="*/ 1011936 h 1524000"/>
                <a:gd name="connsiteX17" fmla="*/ 248626 w 1315426"/>
                <a:gd name="connsiteY17" fmla="*/ 987552 h 1524000"/>
                <a:gd name="connsiteX18" fmla="*/ 266914 w 1315426"/>
                <a:gd name="connsiteY18" fmla="*/ 944880 h 1524000"/>
                <a:gd name="connsiteX19" fmla="*/ 273010 w 1315426"/>
                <a:gd name="connsiteY19" fmla="*/ 926592 h 1524000"/>
                <a:gd name="connsiteX20" fmla="*/ 303490 w 1315426"/>
                <a:gd name="connsiteY20" fmla="*/ 883920 h 1524000"/>
                <a:gd name="connsiteX21" fmla="*/ 346162 w 1315426"/>
                <a:gd name="connsiteY21" fmla="*/ 822960 h 1524000"/>
                <a:gd name="connsiteX22" fmla="*/ 352258 w 1315426"/>
                <a:gd name="connsiteY22" fmla="*/ 804672 h 1524000"/>
                <a:gd name="connsiteX23" fmla="*/ 388834 w 1315426"/>
                <a:gd name="connsiteY23" fmla="*/ 762000 h 1524000"/>
                <a:gd name="connsiteX24" fmla="*/ 401026 w 1315426"/>
                <a:gd name="connsiteY24" fmla="*/ 743712 h 1524000"/>
                <a:gd name="connsiteX25" fmla="*/ 413218 w 1315426"/>
                <a:gd name="connsiteY25" fmla="*/ 701040 h 1524000"/>
                <a:gd name="connsiteX26" fmla="*/ 431506 w 1315426"/>
                <a:gd name="connsiteY26" fmla="*/ 682752 h 1524000"/>
                <a:gd name="connsiteX27" fmla="*/ 468082 w 1315426"/>
                <a:gd name="connsiteY27" fmla="*/ 633984 h 1524000"/>
                <a:gd name="connsiteX28" fmla="*/ 480274 w 1315426"/>
                <a:gd name="connsiteY28" fmla="*/ 615696 h 1524000"/>
                <a:gd name="connsiteX29" fmla="*/ 492466 w 1315426"/>
                <a:gd name="connsiteY29" fmla="*/ 591312 h 1524000"/>
                <a:gd name="connsiteX30" fmla="*/ 510754 w 1315426"/>
                <a:gd name="connsiteY30" fmla="*/ 579120 h 1524000"/>
                <a:gd name="connsiteX31" fmla="*/ 516850 w 1315426"/>
                <a:gd name="connsiteY31" fmla="*/ 548640 h 1524000"/>
                <a:gd name="connsiteX32" fmla="*/ 541234 w 1315426"/>
                <a:gd name="connsiteY32" fmla="*/ 530352 h 1524000"/>
                <a:gd name="connsiteX33" fmla="*/ 559522 w 1315426"/>
                <a:gd name="connsiteY33" fmla="*/ 512064 h 1524000"/>
                <a:gd name="connsiteX34" fmla="*/ 577810 w 1315426"/>
                <a:gd name="connsiteY34" fmla="*/ 469392 h 1524000"/>
                <a:gd name="connsiteX35" fmla="*/ 602194 w 1315426"/>
                <a:gd name="connsiteY35" fmla="*/ 445008 h 1524000"/>
                <a:gd name="connsiteX36" fmla="*/ 614386 w 1315426"/>
                <a:gd name="connsiteY36" fmla="*/ 426720 h 1524000"/>
                <a:gd name="connsiteX37" fmla="*/ 663154 w 1315426"/>
                <a:gd name="connsiteY37" fmla="*/ 384048 h 1524000"/>
                <a:gd name="connsiteX38" fmla="*/ 699730 w 1315426"/>
                <a:gd name="connsiteY38" fmla="*/ 359664 h 1524000"/>
                <a:gd name="connsiteX39" fmla="*/ 791170 w 1315426"/>
                <a:gd name="connsiteY39" fmla="*/ 280416 h 1524000"/>
                <a:gd name="connsiteX40" fmla="*/ 809458 w 1315426"/>
                <a:gd name="connsiteY40" fmla="*/ 256032 h 1524000"/>
                <a:gd name="connsiteX41" fmla="*/ 827746 w 1315426"/>
                <a:gd name="connsiteY41" fmla="*/ 243840 h 1524000"/>
                <a:gd name="connsiteX42" fmla="*/ 852130 w 1315426"/>
                <a:gd name="connsiteY42" fmla="*/ 225552 h 1524000"/>
                <a:gd name="connsiteX43" fmla="*/ 876514 w 1315426"/>
                <a:gd name="connsiteY43" fmla="*/ 201168 h 1524000"/>
                <a:gd name="connsiteX44" fmla="*/ 925282 w 1315426"/>
                <a:gd name="connsiteY44" fmla="*/ 188976 h 1524000"/>
                <a:gd name="connsiteX45" fmla="*/ 986242 w 1315426"/>
                <a:gd name="connsiteY45" fmla="*/ 164592 h 1524000"/>
                <a:gd name="connsiteX46" fmla="*/ 1004530 w 1315426"/>
                <a:gd name="connsiteY46" fmla="*/ 146304 h 1524000"/>
                <a:gd name="connsiteX47" fmla="*/ 1022818 w 1315426"/>
                <a:gd name="connsiteY47" fmla="*/ 140208 h 1524000"/>
                <a:gd name="connsiteX48" fmla="*/ 1077682 w 1315426"/>
                <a:gd name="connsiteY48" fmla="*/ 121920 h 1524000"/>
                <a:gd name="connsiteX49" fmla="*/ 1095970 w 1315426"/>
                <a:gd name="connsiteY49" fmla="*/ 103632 h 1524000"/>
                <a:gd name="connsiteX50" fmla="*/ 1114258 w 1315426"/>
                <a:gd name="connsiteY50" fmla="*/ 97536 h 1524000"/>
                <a:gd name="connsiteX51" fmla="*/ 1144738 w 1315426"/>
                <a:gd name="connsiteY51" fmla="*/ 79248 h 1524000"/>
                <a:gd name="connsiteX52" fmla="*/ 1163026 w 1315426"/>
                <a:gd name="connsiteY52" fmla="*/ 73152 h 1524000"/>
                <a:gd name="connsiteX53" fmla="*/ 1199602 w 1315426"/>
                <a:gd name="connsiteY53" fmla="*/ 48768 h 1524000"/>
                <a:gd name="connsiteX54" fmla="*/ 1217890 w 1315426"/>
                <a:gd name="connsiteY54" fmla="*/ 42672 h 1524000"/>
                <a:gd name="connsiteX55" fmla="*/ 1236178 w 1315426"/>
                <a:gd name="connsiteY55" fmla="*/ 30480 h 1524000"/>
                <a:gd name="connsiteX56" fmla="*/ 1291042 w 1315426"/>
                <a:gd name="connsiteY56" fmla="*/ 18288 h 1524000"/>
                <a:gd name="connsiteX57" fmla="*/ 1315426 w 1315426"/>
                <a:gd name="connsiteY57" fmla="*/ 0 h 152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15426" h="1524000">
                  <a:moveTo>
                    <a:pt x="10882" y="1524000"/>
                  </a:moveTo>
                  <a:cubicBezTo>
                    <a:pt x="0" y="1491355"/>
                    <a:pt x="2920" y="1514482"/>
                    <a:pt x="23074" y="1469136"/>
                  </a:cubicBezTo>
                  <a:cubicBezTo>
                    <a:pt x="25684" y="1463264"/>
                    <a:pt x="26784" y="1456814"/>
                    <a:pt x="29170" y="1450848"/>
                  </a:cubicBezTo>
                  <a:cubicBezTo>
                    <a:pt x="34917" y="1436480"/>
                    <a:pt x="41711" y="1422544"/>
                    <a:pt x="47458" y="1408176"/>
                  </a:cubicBezTo>
                  <a:cubicBezTo>
                    <a:pt x="65397" y="1363328"/>
                    <a:pt x="37995" y="1421005"/>
                    <a:pt x="65746" y="1365504"/>
                  </a:cubicBezTo>
                  <a:cubicBezTo>
                    <a:pt x="82340" y="1282536"/>
                    <a:pt x="56814" y="1372806"/>
                    <a:pt x="90130" y="1322832"/>
                  </a:cubicBezTo>
                  <a:cubicBezTo>
                    <a:pt x="94777" y="1315861"/>
                    <a:pt x="93577" y="1306396"/>
                    <a:pt x="96226" y="1298448"/>
                  </a:cubicBezTo>
                  <a:cubicBezTo>
                    <a:pt x="99686" y="1288067"/>
                    <a:pt x="103524" y="1277755"/>
                    <a:pt x="108418" y="1267968"/>
                  </a:cubicBezTo>
                  <a:cubicBezTo>
                    <a:pt x="111695" y="1261415"/>
                    <a:pt x="117333" y="1256233"/>
                    <a:pt x="120610" y="1249680"/>
                  </a:cubicBezTo>
                  <a:cubicBezTo>
                    <a:pt x="125504" y="1239893"/>
                    <a:pt x="127908" y="1228987"/>
                    <a:pt x="132802" y="1219200"/>
                  </a:cubicBezTo>
                  <a:cubicBezTo>
                    <a:pt x="138101" y="1208602"/>
                    <a:pt x="145791" y="1199318"/>
                    <a:pt x="151090" y="1188720"/>
                  </a:cubicBezTo>
                  <a:cubicBezTo>
                    <a:pt x="155984" y="1178933"/>
                    <a:pt x="158388" y="1168027"/>
                    <a:pt x="163282" y="1158240"/>
                  </a:cubicBezTo>
                  <a:cubicBezTo>
                    <a:pt x="166559" y="1151687"/>
                    <a:pt x="172197" y="1146505"/>
                    <a:pt x="175474" y="1139952"/>
                  </a:cubicBezTo>
                  <a:cubicBezTo>
                    <a:pt x="178348" y="1134205"/>
                    <a:pt x="178449" y="1127281"/>
                    <a:pt x="181570" y="1121664"/>
                  </a:cubicBezTo>
                  <a:cubicBezTo>
                    <a:pt x="188686" y="1108855"/>
                    <a:pt x="199401" y="1098194"/>
                    <a:pt x="205954" y="1085088"/>
                  </a:cubicBezTo>
                  <a:cubicBezTo>
                    <a:pt x="211701" y="1073593"/>
                    <a:pt x="214082" y="1060704"/>
                    <a:pt x="218146" y="1048512"/>
                  </a:cubicBezTo>
                  <a:cubicBezTo>
                    <a:pt x="222210" y="1036320"/>
                    <a:pt x="222627" y="1022217"/>
                    <a:pt x="230338" y="1011936"/>
                  </a:cubicBezTo>
                  <a:lnTo>
                    <a:pt x="248626" y="987552"/>
                  </a:lnTo>
                  <a:cubicBezTo>
                    <a:pt x="262922" y="944663"/>
                    <a:pt x="244315" y="997610"/>
                    <a:pt x="266914" y="944880"/>
                  </a:cubicBezTo>
                  <a:cubicBezTo>
                    <a:pt x="269445" y="938974"/>
                    <a:pt x="269704" y="932102"/>
                    <a:pt x="273010" y="926592"/>
                  </a:cubicBezTo>
                  <a:cubicBezTo>
                    <a:pt x="282003" y="911603"/>
                    <a:pt x="294329" y="898807"/>
                    <a:pt x="303490" y="883920"/>
                  </a:cubicBezTo>
                  <a:cubicBezTo>
                    <a:pt x="340976" y="823006"/>
                    <a:pt x="300285" y="868837"/>
                    <a:pt x="346162" y="822960"/>
                  </a:cubicBezTo>
                  <a:cubicBezTo>
                    <a:pt x="348194" y="816864"/>
                    <a:pt x="348573" y="809936"/>
                    <a:pt x="352258" y="804672"/>
                  </a:cubicBezTo>
                  <a:cubicBezTo>
                    <a:pt x="363001" y="789324"/>
                    <a:pt x="377131" y="776629"/>
                    <a:pt x="388834" y="762000"/>
                  </a:cubicBezTo>
                  <a:cubicBezTo>
                    <a:pt x="393411" y="756279"/>
                    <a:pt x="396962" y="749808"/>
                    <a:pt x="401026" y="743712"/>
                  </a:cubicBezTo>
                  <a:cubicBezTo>
                    <a:pt x="401839" y="740460"/>
                    <a:pt x="409720" y="706287"/>
                    <a:pt x="413218" y="701040"/>
                  </a:cubicBezTo>
                  <a:cubicBezTo>
                    <a:pt x="418000" y="693867"/>
                    <a:pt x="426047" y="689424"/>
                    <a:pt x="431506" y="682752"/>
                  </a:cubicBezTo>
                  <a:cubicBezTo>
                    <a:pt x="444373" y="667025"/>
                    <a:pt x="456810" y="650891"/>
                    <a:pt x="468082" y="633984"/>
                  </a:cubicBezTo>
                  <a:cubicBezTo>
                    <a:pt x="472146" y="627888"/>
                    <a:pt x="476639" y="622057"/>
                    <a:pt x="480274" y="615696"/>
                  </a:cubicBezTo>
                  <a:cubicBezTo>
                    <a:pt x="484783" y="607806"/>
                    <a:pt x="486648" y="598293"/>
                    <a:pt x="492466" y="591312"/>
                  </a:cubicBezTo>
                  <a:cubicBezTo>
                    <a:pt x="497156" y="585684"/>
                    <a:pt x="504658" y="583184"/>
                    <a:pt x="510754" y="579120"/>
                  </a:cubicBezTo>
                  <a:cubicBezTo>
                    <a:pt x="512786" y="568960"/>
                    <a:pt x="511359" y="557426"/>
                    <a:pt x="516850" y="548640"/>
                  </a:cubicBezTo>
                  <a:cubicBezTo>
                    <a:pt x="522235" y="540024"/>
                    <a:pt x="533520" y="536964"/>
                    <a:pt x="541234" y="530352"/>
                  </a:cubicBezTo>
                  <a:cubicBezTo>
                    <a:pt x="547780" y="524741"/>
                    <a:pt x="553426" y="518160"/>
                    <a:pt x="559522" y="512064"/>
                  </a:cubicBezTo>
                  <a:cubicBezTo>
                    <a:pt x="564230" y="497939"/>
                    <a:pt x="568771" y="481445"/>
                    <a:pt x="577810" y="469392"/>
                  </a:cubicBezTo>
                  <a:cubicBezTo>
                    <a:pt x="584707" y="460196"/>
                    <a:pt x="594713" y="453735"/>
                    <a:pt x="602194" y="445008"/>
                  </a:cubicBezTo>
                  <a:cubicBezTo>
                    <a:pt x="606962" y="439445"/>
                    <a:pt x="609696" y="432348"/>
                    <a:pt x="614386" y="426720"/>
                  </a:cubicBezTo>
                  <a:cubicBezTo>
                    <a:pt x="626451" y="412242"/>
                    <a:pt x="649219" y="394183"/>
                    <a:pt x="663154" y="384048"/>
                  </a:cubicBezTo>
                  <a:cubicBezTo>
                    <a:pt x="675004" y="375430"/>
                    <a:pt x="689369" y="370025"/>
                    <a:pt x="699730" y="359664"/>
                  </a:cubicBezTo>
                  <a:cubicBezTo>
                    <a:pt x="769068" y="290326"/>
                    <a:pt x="736048" y="313489"/>
                    <a:pt x="791170" y="280416"/>
                  </a:cubicBezTo>
                  <a:cubicBezTo>
                    <a:pt x="797266" y="272288"/>
                    <a:pt x="802274" y="263216"/>
                    <a:pt x="809458" y="256032"/>
                  </a:cubicBezTo>
                  <a:cubicBezTo>
                    <a:pt x="814639" y="250851"/>
                    <a:pt x="821784" y="248098"/>
                    <a:pt x="827746" y="243840"/>
                  </a:cubicBezTo>
                  <a:cubicBezTo>
                    <a:pt x="836014" y="237935"/>
                    <a:pt x="844484" y="232242"/>
                    <a:pt x="852130" y="225552"/>
                  </a:cubicBezTo>
                  <a:cubicBezTo>
                    <a:pt x="860781" y="217983"/>
                    <a:pt x="866233" y="206309"/>
                    <a:pt x="876514" y="201168"/>
                  </a:cubicBezTo>
                  <a:cubicBezTo>
                    <a:pt x="891501" y="193674"/>
                    <a:pt x="909026" y="193040"/>
                    <a:pt x="925282" y="188976"/>
                  </a:cubicBezTo>
                  <a:cubicBezTo>
                    <a:pt x="966897" y="147361"/>
                    <a:pt x="913090" y="193853"/>
                    <a:pt x="986242" y="164592"/>
                  </a:cubicBezTo>
                  <a:cubicBezTo>
                    <a:pt x="994246" y="161390"/>
                    <a:pt x="997357" y="151086"/>
                    <a:pt x="1004530" y="146304"/>
                  </a:cubicBezTo>
                  <a:cubicBezTo>
                    <a:pt x="1009877" y="142740"/>
                    <a:pt x="1016801" y="142464"/>
                    <a:pt x="1022818" y="140208"/>
                  </a:cubicBezTo>
                  <a:cubicBezTo>
                    <a:pt x="1068729" y="122991"/>
                    <a:pt x="1036824" y="132135"/>
                    <a:pt x="1077682" y="121920"/>
                  </a:cubicBezTo>
                  <a:cubicBezTo>
                    <a:pt x="1083778" y="115824"/>
                    <a:pt x="1088797" y="108414"/>
                    <a:pt x="1095970" y="103632"/>
                  </a:cubicBezTo>
                  <a:cubicBezTo>
                    <a:pt x="1101317" y="100068"/>
                    <a:pt x="1108511" y="100410"/>
                    <a:pt x="1114258" y="97536"/>
                  </a:cubicBezTo>
                  <a:cubicBezTo>
                    <a:pt x="1124856" y="92237"/>
                    <a:pt x="1134140" y="84547"/>
                    <a:pt x="1144738" y="79248"/>
                  </a:cubicBezTo>
                  <a:cubicBezTo>
                    <a:pt x="1150485" y="76374"/>
                    <a:pt x="1157409" y="76273"/>
                    <a:pt x="1163026" y="73152"/>
                  </a:cubicBezTo>
                  <a:cubicBezTo>
                    <a:pt x="1175835" y="66036"/>
                    <a:pt x="1185701" y="53402"/>
                    <a:pt x="1199602" y="48768"/>
                  </a:cubicBezTo>
                  <a:cubicBezTo>
                    <a:pt x="1205698" y="46736"/>
                    <a:pt x="1212143" y="45546"/>
                    <a:pt x="1217890" y="42672"/>
                  </a:cubicBezTo>
                  <a:cubicBezTo>
                    <a:pt x="1224443" y="39395"/>
                    <a:pt x="1229444" y="33366"/>
                    <a:pt x="1236178" y="30480"/>
                  </a:cubicBezTo>
                  <a:cubicBezTo>
                    <a:pt x="1243711" y="27252"/>
                    <a:pt x="1285617" y="19373"/>
                    <a:pt x="1291042" y="18288"/>
                  </a:cubicBezTo>
                  <a:lnTo>
                    <a:pt x="1315426" y="0"/>
                  </a:lnTo>
                </a:path>
              </a:pathLst>
            </a:custGeom>
            <a:ln w="285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/>
            <p:cNvSpPr/>
            <p:nvPr/>
          </p:nvSpPr>
          <p:spPr>
            <a:xfrm rot="20736882">
              <a:off x="774894" y="4822779"/>
              <a:ext cx="1064153" cy="1379056"/>
            </a:xfrm>
            <a:custGeom>
              <a:avLst/>
              <a:gdLst>
                <a:gd name="connsiteX0" fmla="*/ 10882 w 1315426"/>
                <a:gd name="connsiteY0" fmla="*/ 1524000 h 1524000"/>
                <a:gd name="connsiteX1" fmla="*/ 23074 w 1315426"/>
                <a:gd name="connsiteY1" fmla="*/ 1469136 h 1524000"/>
                <a:gd name="connsiteX2" fmla="*/ 29170 w 1315426"/>
                <a:gd name="connsiteY2" fmla="*/ 1450848 h 1524000"/>
                <a:gd name="connsiteX3" fmla="*/ 47458 w 1315426"/>
                <a:gd name="connsiteY3" fmla="*/ 1408176 h 1524000"/>
                <a:gd name="connsiteX4" fmla="*/ 65746 w 1315426"/>
                <a:gd name="connsiteY4" fmla="*/ 1365504 h 1524000"/>
                <a:gd name="connsiteX5" fmla="*/ 90130 w 1315426"/>
                <a:gd name="connsiteY5" fmla="*/ 1322832 h 1524000"/>
                <a:gd name="connsiteX6" fmla="*/ 96226 w 1315426"/>
                <a:gd name="connsiteY6" fmla="*/ 1298448 h 1524000"/>
                <a:gd name="connsiteX7" fmla="*/ 108418 w 1315426"/>
                <a:gd name="connsiteY7" fmla="*/ 1267968 h 1524000"/>
                <a:gd name="connsiteX8" fmla="*/ 120610 w 1315426"/>
                <a:gd name="connsiteY8" fmla="*/ 1249680 h 1524000"/>
                <a:gd name="connsiteX9" fmla="*/ 132802 w 1315426"/>
                <a:gd name="connsiteY9" fmla="*/ 1219200 h 1524000"/>
                <a:gd name="connsiteX10" fmla="*/ 151090 w 1315426"/>
                <a:gd name="connsiteY10" fmla="*/ 1188720 h 1524000"/>
                <a:gd name="connsiteX11" fmla="*/ 163282 w 1315426"/>
                <a:gd name="connsiteY11" fmla="*/ 1158240 h 1524000"/>
                <a:gd name="connsiteX12" fmla="*/ 175474 w 1315426"/>
                <a:gd name="connsiteY12" fmla="*/ 1139952 h 1524000"/>
                <a:gd name="connsiteX13" fmla="*/ 181570 w 1315426"/>
                <a:gd name="connsiteY13" fmla="*/ 1121664 h 1524000"/>
                <a:gd name="connsiteX14" fmla="*/ 205954 w 1315426"/>
                <a:gd name="connsiteY14" fmla="*/ 1085088 h 1524000"/>
                <a:gd name="connsiteX15" fmla="*/ 218146 w 1315426"/>
                <a:gd name="connsiteY15" fmla="*/ 1048512 h 1524000"/>
                <a:gd name="connsiteX16" fmla="*/ 230338 w 1315426"/>
                <a:gd name="connsiteY16" fmla="*/ 1011936 h 1524000"/>
                <a:gd name="connsiteX17" fmla="*/ 248626 w 1315426"/>
                <a:gd name="connsiteY17" fmla="*/ 987552 h 1524000"/>
                <a:gd name="connsiteX18" fmla="*/ 266914 w 1315426"/>
                <a:gd name="connsiteY18" fmla="*/ 944880 h 1524000"/>
                <a:gd name="connsiteX19" fmla="*/ 273010 w 1315426"/>
                <a:gd name="connsiteY19" fmla="*/ 926592 h 1524000"/>
                <a:gd name="connsiteX20" fmla="*/ 303490 w 1315426"/>
                <a:gd name="connsiteY20" fmla="*/ 883920 h 1524000"/>
                <a:gd name="connsiteX21" fmla="*/ 346162 w 1315426"/>
                <a:gd name="connsiteY21" fmla="*/ 822960 h 1524000"/>
                <a:gd name="connsiteX22" fmla="*/ 352258 w 1315426"/>
                <a:gd name="connsiteY22" fmla="*/ 804672 h 1524000"/>
                <a:gd name="connsiteX23" fmla="*/ 388834 w 1315426"/>
                <a:gd name="connsiteY23" fmla="*/ 762000 h 1524000"/>
                <a:gd name="connsiteX24" fmla="*/ 401026 w 1315426"/>
                <a:gd name="connsiteY24" fmla="*/ 743712 h 1524000"/>
                <a:gd name="connsiteX25" fmla="*/ 413218 w 1315426"/>
                <a:gd name="connsiteY25" fmla="*/ 701040 h 1524000"/>
                <a:gd name="connsiteX26" fmla="*/ 431506 w 1315426"/>
                <a:gd name="connsiteY26" fmla="*/ 682752 h 1524000"/>
                <a:gd name="connsiteX27" fmla="*/ 468082 w 1315426"/>
                <a:gd name="connsiteY27" fmla="*/ 633984 h 1524000"/>
                <a:gd name="connsiteX28" fmla="*/ 480274 w 1315426"/>
                <a:gd name="connsiteY28" fmla="*/ 615696 h 1524000"/>
                <a:gd name="connsiteX29" fmla="*/ 492466 w 1315426"/>
                <a:gd name="connsiteY29" fmla="*/ 591312 h 1524000"/>
                <a:gd name="connsiteX30" fmla="*/ 510754 w 1315426"/>
                <a:gd name="connsiteY30" fmla="*/ 579120 h 1524000"/>
                <a:gd name="connsiteX31" fmla="*/ 516850 w 1315426"/>
                <a:gd name="connsiteY31" fmla="*/ 548640 h 1524000"/>
                <a:gd name="connsiteX32" fmla="*/ 541234 w 1315426"/>
                <a:gd name="connsiteY32" fmla="*/ 530352 h 1524000"/>
                <a:gd name="connsiteX33" fmla="*/ 559522 w 1315426"/>
                <a:gd name="connsiteY33" fmla="*/ 512064 h 1524000"/>
                <a:gd name="connsiteX34" fmla="*/ 577810 w 1315426"/>
                <a:gd name="connsiteY34" fmla="*/ 469392 h 1524000"/>
                <a:gd name="connsiteX35" fmla="*/ 602194 w 1315426"/>
                <a:gd name="connsiteY35" fmla="*/ 445008 h 1524000"/>
                <a:gd name="connsiteX36" fmla="*/ 614386 w 1315426"/>
                <a:gd name="connsiteY36" fmla="*/ 426720 h 1524000"/>
                <a:gd name="connsiteX37" fmla="*/ 663154 w 1315426"/>
                <a:gd name="connsiteY37" fmla="*/ 384048 h 1524000"/>
                <a:gd name="connsiteX38" fmla="*/ 699730 w 1315426"/>
                <a:gd name="connsiteY38" fmla="*/ 359664 h 1524000"/>
                <a:gd name="connsiteX39" fmla="*/ 791170 w 1315426"/>
                <a:gd name="connsiteY39" fmla="*/ 280416 h 1524000"/>
                <a:gd name="connsiteX40" fmla="*/ 809458 w 1315426"/>
                <a:gd name="connsiteY40" fmla="*/ 256032 h 1524000"/>
                <a:gd name="connsiteX41" fmla="*/ 827746 w 1315426"/>
                <a:gd name="connsiteY41" fmla="*/ 243840 h 1524000"/>
                <a:gd name="connsiteX42" fmla="*/ 852130 w 1315426"/>
                <a:gd name="connsiteY42" fmla="*/ 225552 h 1524000"/>
                <a:gd name="connsiteX43" fmla="*/ 876514 w 1315426"/>
                <a:gd name="connsiteY43" fmla="*/ 201168 h 1524000"/>
                <a:gd name="connsiteX44" fmla="*/ 925282 w 1315426"/>
                <a:gd name="connsiteY44" fmla="*/ 188976 h 1524000"/>
                <a:gd name="connsiteX45" fmla="*/ 986242 w 1315426"/>
                <a:gd name="connsiteY45" fmla="*/ 164592 h 1524000"/>
                <a:gd name="connsiteX46" fmla="*/ 1004530 w 1315426"/>
                <a:gd name="connsiteY46" fmla="*/ 146304 h 1524000"/>
                <a:gd name="connsiteX47" fmla="*/ 1022818 w 1315426"/>
                <a:gd name="connsiteY47" fmla="*/ 140208 h 1524000"/>
                <a:gd name="connsiteX48" fmla="*/ 1077682 w 1315426"/>
                <a:gd name="connsiteY48" fmla="*/ 121920 h 1524000"/>
                <a:gd name="connsiteX49" fmla="*/ 1095970 w 1315426"/>
                <a:gd name="connsiteY49" fmla="*/ 103632 h 1524000"/>
                <a:gd name="connsiteX50" fmla="*/ 1114258 w 1315426"/>
                <a:gd name="connsiteY50" fmla="*/ 97536 h 1524000"/>
                <a:gd name="connsiteX51" fmla="*/ 1144738 w 1315426"/>
                <a:gd name="connsiteY51" fmla="*/ 79248 h 1524000"/>
                <a:gd name="connsiteX52" fmla="*/ 1163026 w 1315426"/>
                <a:gd name="connsiteY52" fmla="*/ 73152 h 1524000"/>
                <a:gd name="connsiteX53" fmla="*/ 1199602 w 1315426"/>
                <a:gd name="connsiteY53" fmla="*/ 48768 h 1524000"/>
                <a:gd name="connsiteX54" fmla="*/ 1217890 w 1315426"/>
                <a:gd name="connsiteY54" fmla="*/ 42672 h 1524000"/>
                <a:gd name="connsiteX55" fmla="*/ 1236178 w 1315426"/>
                <a:gd name="connsiteY55" fmla="*/ 30480 h 1524000"/>
                <a:gd name="connsiteX56" fmla="*/ 1291042 w 1315426"/>
                <a:gd name="connsiteY56" fmla="*/ 18288 h 1524000"/>
                <a:gd name="connsiteX57" fmla="*/ 1315426 w 1315426"/>
                <a:gd name="connsiteY57" fmla="*/ 0 h 152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15426" h="1524000">
                  <a:moveTo>
                    <a:pt x="10882" y="1524000"/>
                  </a:moveTo>
                  <a:cubicBezTo>
                    <a:pt x="0" y="1491355"/>
                    <a:pt x="2920" y="1514482"/>
                    <a:pt x="23074" y="1469136"/>
                  </a:cubicBezTo>
                  <a:cubicBezTo>
                    <a:pt x="25684" y="1463264"/>
                    <a:pt x="26784" y="1456814"/>
                    <a:pt x="29170" y="1450848"/>
                  </a:cubicBezTo>
                  <a:cubicBezTo>
                    <a:pt x="34917" y="1436480"/>
                    <a:pt x="41711" y="1422544"/>
                    <a:pt x="47458" y="1408176"/>
                  </a:cubicBezTo>
                  <a:cubicBezTo>
                    <a:pt x="65397" y="1363328"/>
                    <a:pt x="37995" y="1421005"/>
                    <a:pt x="65746" y="1365504"/>
                  </a:cubicBezTo>
                  <a:cubicBezTo>
                    <a:pt x="82340" y="1282536"/>
                    <a:pt x="56814" y="1372806"/>
                    <a:pt x="90130" y="1322832"/>
                  </a:cubicBezTo>
                  <a:cubicBezTo>
                    <a:pt x="94777" y="1315861"/>
                    <a:pt x="93577" y="1306396"/>
                    <a:pt x="96226" y="1298448"/>
                  </a:cubicBezTo>
                  <a:cubicBezTo>
                    <a:pt x="99686" y="1288067"/>
                    <a:pt x="103524" y="1277755"/>
                    <a:pt x="108418" y="1267968"/>
                  </a:cubicBezTo>
                  <a:cubicBezTo>
                    <a:pt x="111695" y="1261415"/>
                    <a:pt x="117333" y="1256233"/>
                    <a:pt x="120610" y="1249680"/>
                  </a:cubicBezTo>
                  <a:cubicBezTo>
                    <a:pt x="125504" y="1239893"/>
                    <a:pt x="127908" y="1228987"/>
                    <a:pt x="132802" y="1219200"/>
                  </a:cubicBezTo>
                  <a:cubicBezTo>
                    <a:pt x="138101" y="1208602"/>
                    <a:pt x="145791" y="1199318"/>
                    <a:pt x="151090" y="1188720"/>
                  </a:cubicBezTo>
                  <a:cubicBezTo>
                    <a:pt x="155984" y="1178933"/>
                    <a:pt x="158388" y="1168027"/>
                    <a:pt x="163282" y="1158240"/>
                  </a:cubicBezTo>
                  <a:cubicBezTo>
                    <a:pt x="166559" y="1151687"/>
                    <a:pt x="172197" y="1146505"/>
                    <a:pt x="175474" y="1139952"/>
                  </a:cubicBezTo>
                  <a:cubicBezTo>
                    <a:pt x="178348" y="1134205"/>
                    <a:pt x="178449" y="1127281"/>
                    <a:pt x="181570" y="1121664"/>
                  </a:cubicBezTo>
                  <a:cubicBezTo>
                    <a:pt x="188686" y="1108855"/>
                    <a:pt x="199401" y="1098194"/>
                    <a:pt x="205954" y="1085088"/>
                  </a:cubicBezTo>
                  <a:cubicBezTo>
                    <a:pt x="211701" y="1073593"/>
                    <a:pt x="214082" y="1060704"/>
                    <a:pt x="218146" y="1048512"/>
                  </a:cubicBezTo>
                  <a:cubicBezTo>
                    <a:pt x="222210" y="1036320"/>
                    <a:pt x="222627" y="1022217"/>
                    <a:pt x="230338" y="1011936"/>
                  </a:cubicBezTo>
                  <a:lnTo>
                    <a:pt x="248626" y="987552"/>
                  </a:lnTo>
                  <a:cubicBezTo>
                    <a:pt x="262922" y="944663"/>
                    <a:pt x="244315" y="997610"/>
                    <a:pt x="266914" y="944880"/>
                  </a:cubicBezTo>
                  <a:cubicBezTo>
                    <a:pt x="269445" y="938974"/>
                    <a:pt x="269704" y="932102"/>
                    <a:pt x="273010" y="926592"/>
                  </a:cubicBezTo>
                  <a:cubicBezTo>
                    <a:pt x="282003" y="911603"/>
                    <a:pt x="294329" y="898807"/>
                    <a:pt x="303490" y="883920"/>
                  </a:cubicBezTo>
                  <a:cubicBezTo>
                    <a:pt x="340976" y="823006"/>
                    <a:pt x="300285" y="868837"/>
                    <a:pt x="346162" y="822960"/>
                  </a:cubicBezTo>
                  <a:cubicBezTo>
                    <a:pt x="348194" y="816864"/>
                    <a:pt x="348573" y="809936"/>
                    <a:pt x="352258" y="804672"/>
                  </a:cubicBezTo>
                  <a:cubicBezTo>
                    <a:pt x="363001" y="789324"/>
                    <a:pt x="377131" y="776629"/>
                    <a:pt x="388834" y="762000"/>
                  </a:cubicBezTo>
                  <a:cubicBezTo>
                    <a:pt x="393411" y="756279"/>
                    <a:pt x="396962" y="749808"/>
                    <a:pt x="401026" y="743712"/>
                  </a:cubicBezTo>
                  <a:cubicBezTo>
                    <a:pt x="401839" y="740460"/>
                    <a:pt x="409720" y="706287"/>
                    <a:pt x="413218" y="701040"/>
                  </a:cubicBezTo>
                  <a:cubicBezTo>
                    <a:pt x="418000" y="693867"/>
                    <a:pt x="426047" y="689424"/>
                    <a:pt x="431506" y="682752"/>
                  </a:cubicBezTo>
                  <a:cubicBezTo>
                    <a:pt x="444373" y="667025"/>
                    <a:pt x="456810" y="650891"/>
                    <a:pt x="468082" y="633984"/>
                  </a:cubicBezTo>
                  <a:cubicBezTo>
                    <a:pt x="472146" y="627888"/>
                    <a:pt x="476639" y="622057"/>
                    <a:pt x="480274" y="615696"/>
                  </a:cubicBezTo>
                  <a:cubicBezTo>
                    <a:pt x="484783" y="607806"/>
                    <a:pt x="486648" y="598293"/>
                    <a:pt x="492466" y="591312"/>
                  </a:cubicBezTo>
                  <a:cubicBezTo>
                    <a:pt x="497156" y="585684"/>
                    <a:pt x="504658" y="583184"/>
                    <a:pt x="510754" y="579120"/>
                  </a:cubicBezTo>
                  <a:cubicBezTo>
                    <a:pt x="512786" y="568960"/>
                    <a:pt x="511359" y="557426"/>
                    <a:pt x="516850" y="548640"/>
                  </a:cubicBezTo>
                  <a:cubicBezTo>
                    <a:pt x="522235" y="540024"/>
                    <a:pt x="533520" y="536964"/>
                    <a:pt x="541234" y="530352"/>
                  </a:cubicBezTo>
                  <a:cubicBezTo>
                    <a:pt x="547780" y="524741"/>
                    <a:pt x="553426" y="518160"/>
                    <a:pt x="559522" y="512064"/>
                  </a:cubicBezTo>
                  <a:cubicBezTo>
                    <a:pt x="564230" y="497939"/>
                    <a:pt x="568771" y="481445"/>
                    <a:pt x="577810" y="469392"/>
                  </a:cubicBezTo>
                  <a:cubicBezTo>
                    <a:pt x="584707" y="460196"/>
                    <a:pt x="594713" y="453735"/>
                    <a:pt x="602194" y="445008"/>
                  </a:cubicBezTo>
                  <a:cubicBezTo>
                    <a:pt x="606962" y="439445"/>
                    <a:pt x="609696" y="432348"/>
                    <a:pt x="614386" y="426720"/>
                  </a:cubicBezTo>
                  <a:cubicBezTo>
                    <a:pt x="626451" y="412242"/>
                    <a:pt x="649219" y="394183"/>
                    <a:pt x="663154" y="384048"/>
                  </a:cubicBezTo>
                  <a:cubicBezTo>
                    <a:pt x="675004" y="375430"/>
                    <a:pt x="689369" y="370025"/>
                    <a:pt x="699730" y="359664"/>
                  </a:cubicBezTo>
                  <a:cubicBezTo>
                    <a:pt x="769068" y="290326"/>
                    <a:pt x="736048" y="313489"/>
                    <a:pt x="791170" y="280416"/>
                  </a:cubicBezTo>
                  <a:cubicBezTo>
                    <a:pt x="797266" y="272288"/>
                    <a:pt x="802274" y="263216"/>
                    <a:pt x="809458" y="256032"/>
                  </a:cubicBezTo>
                  <a:cubicBezTo>
                    <a:pt x="814639" y="250851"/>
                    <a:pt x="821784" y="248098"/>
                    <a:pt x="827746" y="243840"/>
                  </a:cubicBezTo>
                  <a:cubicBezTo>
                    <a:pt x="836014" y="237935"/>
                    <a:pt x="844484" y="232242"/>
                    <a:pt x="852130" y="225552"/>
                  </a:cubicBezTo>
                  <a:cubicBezTo>
                    <a:pt x="860781" y="217983"/>
                    <a:pt x="866233" y="206309"/>
                    <a:pt x="876514" y="201168"/>
                  </a:cubicBezTo>
                  <a:cubicBezTo>
                    <a:pt x="891501" y="193674"/>
                    <a:pt x="909026" y="193040"/>
                    <a:pt x="925282" y="188976"/>
                  </a:cubicBezTo>
                  <a:cubicBezTo>
                    <a:pt x="966897" y="147361"/>
                    <a:pt x="913090" y="193853"/>
                    <a:pt x="986242" y="164592"/>
                  </a:cubicBezTo>
                  <a:cubicBezTo>
                    <a:pt x="994246" y="161390"/>
                    <a:pt x="997357" y="151086"/>
                    <a:pt x="1004530" y="146304"/>
                  </a:cubicBezTo>
                  <a:cubicBezTo>
                    <a:pt x="1009877" y="142740"/>
                    <a:pt x="1016801" y="142464"/>
                    <a:pt x="1022818" y="140208"/>
                  </a:cubicBezTo>
                  <a:cubicBezTo>
                    <a:pt x="1068729" y="122991"/>
                    <a:pt x="1036824" y="132135"/>
                    <a:pt x="1077682" y="121920"/>
                  </a:cubicBezTo>
                  <a:cubicBezTo>
                    <a:pt x="1083778" y="115824"/>
                    <a:pt x="1088797" y="108414"/>
                    <a:pt x="1095970" y="103632"/>
                  </a:cubicBezTo>
                  <a:cubicBezTo>
                    <a:pt x="1101317" y="100068"/>
                    <a:pt x="1108511" y="100410"/>
                    <a:pt x="1114258" y="97536"/>
                  </a:cubicBezTo>
                  <a:cubicBezTo>
                    <a:pt x="1124856" y="92237"/>
                    <a:pt x="1134140" y="84547"/>
                    <a:pt x="1144738" y="79248"/>
                  </a:cubicBezTo>
                  <a:cubicBezTo>
                    <a:pt x="1150485" y="76374"/>
                    <a:pt x="1157409" y="76273"/>
                    <a:pt x="1163026" y="73152"/>
                  </a:cubicBezTo>
                  <a:cubicBezTo>
                    <a:pt x="1175835" y="66036"/>
                    <a:pt x="1185701" y="53402"/>
                    <a:pt x="1199602" y="48768"/>
                  </a:cubicBezTo>
                  <a:cubicBezTo>
                    <a:pt x="1205698" y="46736"/>
                    <a:pt x="1212143" y="45546"/>
                    <a:pt x="1217890" y="42672"/>
                  </a:cubicBezTo>
                  <a:cubicBezTo>
                    <a:pt x="1224443" y="39395"/>
                    <a:pt x="1229444" y="33366"/>
                    <a:pt x="1236178" y="30480"/>
                  </a:cubicBezTo>
                  <a:cubicBezTo>
                    <a:pt x="1243711" y="27252"/>
                    <a:pt x="1285617" y="19373"/>
                    <a:pt x="1291042" y="18288"/>
                  </a:cubicBezTo>
                  <a:lnTo>
                    <a:pt x="1315426" y="0"/>
                  </a:lnTo>
                </a:path>
              </a:pathLst>
            </a:custGeom>
            <a:ln w="28575">
              <a:solidFill>
                <a:srgbClr val="0000FF"/>
              </a:solidFill>
              <a:prstDash val="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209800" y="4724400"/>
              <a:ext cx="54918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/>
                <a:t>real</a:t>
              </a:r>
              <a:endParaRPr lang="en-US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066800" y="4419600"/>
              <a:ext cx="6495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0000FF"/>
                  </a:solidFill>
                </a:rPr>
                <a:t>ideal</a:t>
              </a:r>
              <a:endParaRPr lang="en-US" dirty="0"/>
            </a:p>
          </p:txBody>
        </p:sp>
      </p:grpSp>
      <p:sp>
        <p:nvSpPr>
          <p:cNvPr id="33" name="Rectangle 32"/>
          <p:cNvSpPr/>
          <p:nvPr/>
        </p:nvSpPr>
        <p:spPr>
          <a:xfrm>
            <a:off x="0" y="3886200"/>
            <a:ext cx="33280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000" b="1" dirty="0">
                <a:solidFill>
                  <a:srgbClr val="C00000"/>
                </a:solidFill>
              </a:rPr>
              <a:t>Fugacity: </a:t>
            </a:r>
            <a:r>
              <a:rPr lang="pt-BR" sz="2000" b="1" dirty="0">
                <a:solidFill>
                  <a:srgbClr val="0000FF"/>
                </a:solidFill>
              </a:rPr>
              <a:t>Tendency to escape 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5224906" y="5181600"/>
            <a:ext cx="2928494" cy="369332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pt-BR" dirty="0"/>
              <a:t>Thermodynamic equations....</a:t>
            </a:r>
            <a:endParaRPr lang="en-US" dirty="0"/>
          </a:p>
        </p:txBody>
      </p:sp>
      <p:sp>
        <p:nvSpPr>
          <p:cNvPr id="44" name="Right Arrow 43"/>
          <p:cNvSpPr/>
          <p:nvPr/>
        </p:nvSpPr>
        <p:spPr>
          <a:xfrm rot="5400000">
            <a:off x="6438900" y="5600700"/>
            <a:ext cx="533400" cy="60960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7029450" y="6155168"/>
            <a:ext cx="1447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>
                <a:solidFill>
                  <a:srgbClr val="C00000"/>
                </a:solidFill>
              </a:rPr>
              <a:t>f</a:t>
            </a:r>
            <a:r>
              <a:rPr lang="pt-BR" sz="2800" b="1" baseline="30000" dirty="0">
                <a:solidFill>
                  <a:srgbClr val="C00000"/>
                </a:solidFill>
              </a:rPr>
              <a:t>V</a:t>
            </a:r>
            <a:r>
              <a:rPr lang="pt-BR" sz="2800" b="1" baseline="-25000" dirty="0">
                <a:solidFill>
                  <a:srgbClr val="C00000"/>
                </a:solidFill>
              </a:rPr>
              <a:t>A</a:t>
            </a:r>
            <a:r>
              <a:rPr lang="pt-BR" sz="2800" b="1" dirty="0">
                <a:solidFill>
                  <a:srgbClr val="C00000"/>
                </a:solidFill>
              </a:rPr>
              <a:t> = f</a:t>
            </a:r>
            <a:r>
              <a:rPr lang="pt-BR" sz="2800" b="1" baseline="30000" dirty="0">
                <a:solidFill>
                  <a:srgbClr val="C00000"/>
                </a:solidFill>
              </a:rPr>
              <a:t>L</a:t>
            </a:r>
            <a:r>
              <a:rPr lang="pt-BR" sz="2800" b="1" baseline="-25000" dirty="0">
                <a:solidFill>
                  <a:srgbClr val="C00000"/>
                </a:solidFill>
              </a:rPr>
              <a:t>A</a:t>
            </a:r>
            <a:endParaRPr lang="en-US" sz="2800" baseline="-25000" dirty="0">
              <a:solidFill>
                <a:srgbClr val="C00000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181600" y="6162788"/>
            <a:ext cx="1447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>
                <a:solidFill>
                  <a:srgbClr val="C00000"/>
                </a:solidFill>
              </a:rPr>
              <a:t>f</a:t>
            </a:r>
            <a:r>
              <a:rPr lang="pt-BR" sz="2800" b="1" baseline="30000" dirty="0">
                <a:solidFill>
                  <a:srgbClr val="C00000"/>
                </a:solidFill>
              </a:rPr>
              <a:t>V</a:t>
            </a:r>
            <a:r>
              <a:rPr lang="pt-BR" sz="2800" b="1" baseline="-25000" dirty="0">
                <a:solidFill>
                  <a:srgbClr val="C00000"/>
                </a:solidFill>
              </a:rPr>
              <a:t>B</a:t>
            </a:r>
            <a:r>
              <a:rPr lang="pt-BR" sz="2800" b="1" dirty="0">
                <a:solidFill>
                  <a:srgbClr val="C00000"/>
                </a:solidFill>
              </a:rPr>
              <a:t> = f</a:t>
            </a:r>
            <a:r>
              <a:rPr lang="pt-BR" sz="2800" b="1" baseline="30000" dirty="0">
                <a:solidFill>
                  <a:srgbClr val="C00000"/>
                </a:solidFill>
              </a:rPr>
              <a:t>L</a:t>
            </a:r>
            <a:r>
              <a:rPr lang="pt-BR" sz="2800" b="1" baseline="-25000" dirty="0">
                <a:solidFill>
                  <a:srgbClr val="C00000"/>
                </a:solidFill>
              </a:rPr>
              <a:t>B</a:t>
            </a:r>
            <a:endParaRPr lang="en-US" sz="2800" baseline="-25000" dirty="0">
              <a:solidFill>
                <a:srgbClr val="C00000"/>
              </a:solidFill>
            </a:endParaRPr>
          </a:p>
        </p:txBody>
      </p:sp>
      <p:cxnSp>
        <p:nvCxnSpPr>
          <p:cNvPr id="47" name="Straight Arrow Connector 46"/>
          <p:cNvCxnSpPr>
            <a:stCxn id="5" idx="3"/>
          </p:cNvCxnSpPr>
          <p:nvPr/>
        </p:nvCxnSpPr>
        <p:spPr>
          <a:xfrm rot="16200000" flipH="1">
            <a:off x="4967031" y="3519231"/>
            <a:ext cx="2888270" cy="2840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2819400" y="5282625"/>
            <a:ext cx="17251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200" b="1" dirty="0">
                <a:solidFill>
                  <a:srgbClr val="0000FF"/>
                </a:solidFill>
              </a:rPr>
              <a:t>Φ</a:t>
            </a:r>
            <a:r>
              <a:rPr lang="pt-BR" sz="3200" b="1" baseline="-25000" dirty="0">
                <a:solidFill>
                  <a:srgbClr val="0000FF"/>
                </a:solidFill>
              </a:rPr>
              <a:t>i</a:t>
            </a:r>
            <a:r>
              <a:rPr lang="pt-BR" sz="3200" b="1" dirty="0">
                <a:solidFill>
                  <a:srgbClr val="0000FF"/>
                </a:solidFill>
              </a:rPr>
              <a:t> = f</a:t>
            </a:r>
            <a:r>
              <a:rPr lang="pt-BR" sz="3200" b="1" baseline="-25000" dirty="0">
                <a:solidFill>
                  <a:srgbClr val="0000FF"/>
                </a:solidFill>
              </a:rPr>
              <a:t>i</a:t>
            </a:r>
            <a:r>
              <a:rPr lang="pt-BR" sz="3200" b="1" dirty="0">
                <a:solidFill>
                  <a:srgbClr val="0000FF"/>
                </a:solidFill>
              </a:rPr>
              <a:t> /p</a:t>
            </a:r>
            <a:r>
              <a:rPr lang="pt-BR" sz="3200" b="1" baseline="-25000" dirty="0">
                <a:solidFill>
                  <a:srgbClr val="0000FF"/>
                </a:solidFill>
              </a:rPr>
              <a:t>i</a:t>
            </a:r>
            <a:endParaRPr lang="en-US" sz="3200" dirty="0"/>
          </a:p>
        </p:txBody>
      </p:sp>
      <p:sp>
        <p:nvSpPr>
          <p:cNvPr id="38" name="Slide Number Placeholder 3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36" grpId="0"/>
      <p:bldP spid="37" grpId="0"/>
      <p:bldP spid="40" grpId="0"/>
      <p:bldP spid="33" grpId="0"/>
      <p:bldP spid="41" grpId="0" animBg="1"/>
      <p:bldP spid="44" grpId="0" animBg="1"/>
      <p:bldP spid="45" grpId="0"/>
      <p:bldP spid="46" grpId="0"/>
      <p:bldP spid="6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>
            <a:norm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3200" b="1" dirty="0"/>
              <a:t>Flash Calculation</a:t>
            </a:r>
            <a:endParaRPr lang="en-US" sz="2800" b="1" dirty="0">
              <a:solidFill>
                <a:srgbClr val="0000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62600" y="3819942"/>
            <a:ext cx="337278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Typical problem to solve:</a:t>
            </a:r>
          </a:p>
          <a:p>
            <a:endParaRPr lang="pt-BR" b="1" dirty="0"/>
          </a:p>
          <a:p>
            <a:r>
              <a:rPr lang="pt-BR" b="1" dirty="0"/>
              <a:t>Given: </a:t>
            </a:r>
          </a:p>
          <a:p>
            <a:r>
              <a:rPr lang="pt-BR" b="1" dirty="0"/>
              <a:t>T, P , F, and Zi</a:t>
            </a:r>
          </a:p>
          <a:p>
            <a:endParaRPr lang="pt-BR" b="1" dirty="0"/>
          </a:p>
          <a:p>
            <a:r>
              <a:rPr lang="pt-BR" b="1" dirty="0"/>
              <a:t>Find:</a:t>
            </a:r>
          </a:p>
          <a:p>
            <a:r>
              <a:rPr lang="pt-BR" b="1" dirty="0"/>
              <a:t>V, yi, L, xi</a:t>
            </a:r>
            <a:endParaRPr lang="en-US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22470" y="1086297"/>
            <a:ext cx="526415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2" name="Group 11"/>
          <p:cNvGrpSpPr/>
          <p:nvPr/>
        </p:nvGrpSpPr>
        <p:grpSpPr>
          <a:xfrm>
            <a:off x="381000" y="1143000"/>
            <a:ext cx="1219200" cy="1015663"/>
            <a:chOff x="381000" y="1143000"/>
            <a:chExt cx="1219200" cy="1015663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381000" y="1676400"/>
              <a:ext cx="12192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645634" y="1143000"/>
              <a:ext cx="35137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b="1" dirty="0"/>
                <a:t>F</a:t>
              </a:r>
            </a:p>
            <a:p>
              <a:endParaRPr lang="pt-BR" b="1" dirty="0"/>
            </a:p>
            <a:p>
              <a:r>
                <a:rPr lang="pt-BR" b="1" dirty="0"/>
                <a:t>Zi</a:t>
              </a:r>
              <a:endParaRPr lang="en-US" b="1" dirty="0"/>
            </a:p>
          </p:txBody>
        </p:sp>
      </p:grpSp>
      <p:sp>
        <p:nvSpPr>
          <p:cNvPr id="13" name="Rounded Rectangle 12"/>
          <p:cNvSpPr/>
          <p:nvPr/>
        </p:nvSpPr>
        <p:spPr>
          <a:xfrm>
            <a:off x="4038600" y="914400"/>
            <a:ext cx="304800" cy="1600200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rot="10800000" flipV="1">
            <a:off x="2438400" y="2514600"/>
            <a:ext cx="1600200" cy="11430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95400" y="3483934"/>
            <a:ext cx="121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21" name="Group 20"/>
          <p:cNvGrpSpPr/>
          <p:nvPr/>
        </p:nvGrpSpPr>
        <p:grpSpPr>
          <a:xfrm>
            <a:off x="2546499" y="3757136"/>
            <a:ext cx="756000" cy="738664"/>
            <a:chOff x="381000" y="1267599"/>
            <a:chExt cx="756000" cy="738664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381000" y="1676400"/>
              <a:ext cx="756000" cy="1588"/>
            </a:xfrm>
            <a:prstGeom prst="straightConnector1">
              <a:avLst/>
            </a:prstGeom>
            <a:ln w="28575">
              <a:solidFill>
                <a:srgbClr val="008000"/>
              </a:solidFill>
              <a:tailEnd type="arrow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46992" y="1267599"/>
              <a:ext cx="36740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b="1" dirty="0">
                  <a:solidFill>
                    <a:srgbClr val="008000"/>
                  </a:solidFill>
                </a:rPr>
                <a:t>V</a:t>
              </a:r>
            </a:p>
            <a:p>
              <a:r>
                <a:rPr lang="pt-BR" b="1" dirty="0">
                  <a:solidFill>
                    <a:srgbClr val="008000"/>
                  </a:solidFill>
                </a:rPr>
                <a:t>yi</a:t>
              </a:r>
              <a:endParaRPr lang="en-US" b="1" dirty="0">
                <a:solidFill>
                  <a:srgbClr val="008000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596800" y="4605668"/>
            <a:ext cx="756000" cy="738664"/>
            <a:chOff x="381000" y="1267599"/>
            <a:chExt cx="756000" cy="738664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381000" y="1676400"/>
              <a:ext cx="756000" cy="1588"/>
            </a:xfrm>
            <a:prstGeom prst="straightConnector1">
              <a:avLst/>
            </a:prstGeom>
            <a:ln w="28575">
              <a:solidFill>
                <a:srgbClr val="0000FF"/>
              </a:solidFill>
              <a:tailEnd type="arrow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561830" y="1267599"/>
              <a:ext cx="346570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b="1" dirty="0">
                  <a:solidFill>
                    <a:srgbClr val="0000FF"/>
                  </a:solidFill>
                </a:rPr>
                <a:t>L</a:t>
              </a:r>
            </a:p>
            <a:p>
              <a:r>
                <a:rPr lang="pt-BR" b="1" dirty="0">
                  <a:solidFill>
                    <a:srgbClr val="0000FF"/>
                  </a:solidFill>
                </a:rPr>
                <a:t>xi</a:t>
              </a:r>
              <a:endParaRPr lang="en-US" b="1" dirty="0">
                <a:solidFill>
                  <a:srgbClr val="0000FF"/>
                </a:solidFill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304800" y="2514600"/>
            <a:ext cx="1279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i = 1, 2, 3,...</a:t>
            </a:r>
            <a:endParaRPr lang="en-US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1676400" y="4075093"/>
            <a:ext cx="3754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C00000"/>
                </a:solidFill>
              </a:rPr>
              <a:t>P</a:t>
            </a:r>
          </a:p>
          <a:p>
            <a:r>
              <a:rPr lang="pt-BR" sz="2800" b="1" dirty="0">
                <a:solidFill>
                  <a:srgbClr val="C00000"/>
                </a:solidFill>
              </a:rPr>
              <a:t>T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 animBg="1"/>
      <p:bldP spid="3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>
            <a:norm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3200" b="1" dirty="0"/>
              <a:t>Flash Calculation</a:t>
            </a:r>
            <a:endParaRPr lang="en-US" sz="2800" b="1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57800" y="1524000"/>
            <a:ext cx="29402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F = L + V</a:t>
            </a:r>
          </a:p>
          <a:p>
            <a:r>
              <a:rPr lang="pt-BR" sz="2800" dirty="0"/>
              <a:t>F . zi = L . xi + V . yi 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5257800" y="2667000"/>
            <a:ext cx="15840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C00000"/>
                </a:solidFill>
              </a:rPr>
              <a:t>yi = Ki . xi</a:t>
            </a: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57800" y="3429000"/>
            <a:ext cx="12474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∑ </a:t>
            </a:r>
            <a:r>
              <a:rPr lang="pt-BR" sz="2800" dirty="0"/>
              <a:t>yi = 1</a:t>
            </a:r>
          </a:p>
          <a:p>
            <a:r>
              <a:rPr lang="en-US" sz="2800" dirty="0"/>
              <a:t>∑ x</a:t>
            </a:r>
            <a:r>
              <a:rPr lang="pt-BR" sz="2800" dirty="0"/>
              <a:t>i = 1</a:t>
            </a:r>
            <a:endParaRPr lang="en-US" sz="28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609600" y="1676400"/>
            <a:ext cx="3352800" cy="2209800"/>
            <a:chOff x="609600" y="2514600"/>
            <a:chExt cx="3352800" cy="2209800"/>
          </a:xfrm>
        </p:grpSpPr>
        <p:grpSp>
          <p:nvGrpSpPr>
            <p:cNvPr id="22" name="Group 21"/>
            <p:cNvGrpSpPr/>
            <p:nvPr/>
          </p:nvGrpSpPr>
          <p:grpSpPr>
            <a:xfrm>
              <a:off x="609600" y="2514600"/>
              <a:ext cx="3352800" cy="2209800"/>
              <a:chOff x="609600" y="2514600"/>
              <a:chExt cx="3352800" cy="2209800"/>
            </a:xfrm>
          </p:grpSpPr>
          <p:pic>
            <p:nvPicPr>
              <p:cNvPr id="12" name="Picture 2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1905000" y="2514600"/>
                <a:ext cx="1219200" cy="22098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grpSp>
            <p:nvGrpSpPr>
              <p:cNvPr id="13" name="Group 12"/>
              <p:cNvGrpSpPr/>
              <p:nvPr/>
            </p:nvGrpSpPr>
            <p:grpSpPr>
              <a:xfrm>
                <a:off x="3156099" y="2787802"/>
                <a:ext cx="756000" cy="738664"/>
                <a:chOff x="381000" y="1267599"/>
                <a:chExt cx="756000" cy="738664"/>
              </a:xfrm>
            </p:grpSpPr>
            <p:cxnSp>
              <p:nvCxnSpPr>
                <p:cNvPr id="14" name="Straight Arrow Connector 13"/>
                <p:cNvCxnSpPr/>
                <p:nvPr/>
              </p:nvCxnSpPr>
              <p:spPr>
                <a:xfrm>
                  <a:off x="381000" y="1676400"/>
                  <a:ext cx="756000" cy="1588"/>
                </a:xfrm>
                <a:prstGeom prst="straightConnector1">
                  <a:avLst/>
                </a:prstGeom>
                <a:ln w="28575">
                  <a:solidFill>
                    <a:srgbClr val="008000"/>
                  </a:solidFill>
                  <a:tailEnd type="arrow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sp>
              <p:nvSpPr>
                <p:cNvPr id="15" name="TextBox 14"/>
                <p:cNvSpPr txBox="1"/>
                <p:nvPr/>
              </p:nvSpPr>
              <p:spPr>
                <a:xfrm>
                  <a:off x="546992" y="1267599"/>
                  <a:ext cx="367408" cy="7386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400" b="1" dirty="0">
                      <a:solidFill>
                        <a:srgbClr val="008000"/>
                      </a:solidFill>
                    </a:rPr>
                    <a:t>V</a:t>
                  </a:r>
                </a:p>
                <a:p>
                  <a:r>
                    <a:rPr lang="pt-BR" b="1" dirty="0">
                      <a:solidFill>
                        <a:srgbClr val="008000"/>
                      </a:solidFill>
                    </a:rPr>
                    <a:t>yi</a:t>
                  </a:r>
                  <a:endParaRPr lang="en-US" b="1" dirty="0">
                    <a:solidFill>
                      <a:srgbClr val="008000"/>
                    </a:solidFill>
                  </a:endParaRP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206400" y="3636334"/>
                <a:ext cx="756000" cy="738664"/>
                <a:chOff x="381000" y="1267599"/>
                <a:chExt cx="756000" cy="738664"/>
              </a:xfrm>
            </p:grpSpPr>
            <p:cxnSp>
              <p:nvCxnSpPr>
                <p:cNvPr id="17" name="Straight Arrow Connector 16"/>
                <p:cNvCxnSpPr/>
                <p:nvPr/>
              </p:nvCxnSpPr>
              <p:spPr>
                <a:xfrm>
                  <a:off x="381000" y="1676400"/>
                  <a:ext cx="756000" cy="1588"/>
                </a:xfrm>
                <a:prstGeom prst="straightConnector1">
                  <a:avLst/>
                </a:prstGeom>
                <a:ln w="28575">
                  <a:solidFill>
                    <a:srgbClr val="0000FF"/>
                  </a:solidFill>
                  <a:tailEnd type="arrow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/>
                <p:cNvSpPr txBox="1"/>
                <p:nvPr/>
              </p:nvSpPr>
              <p:spPr>
                <a:xfrm>
                  <a:off x="561830" y="1267599"/>
                  <a:ext cx="346570" cy="7386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400" b="1" dirty="0">
                      <a:solidFill>
                        <a:srgbClr val="0000FF"/>
                      </a:solidFill>
                    </a:rPr>
                    <a:t>L</a:t>
                  </a:r>
                </a:p>
                <a:p>
                  <a:r>
                    <a:rPr lang="pt-BR" b="1" dirty="0">
                      <a:solidFill>
                        <a:srgbClr val="0000FF"/>
                      </a:solidFill>
                    </a:rPr>
                    <a:t>xi</a:t>
                  </a:r>
                  <a:endParaRPr lang="en-US" b="1" dirty="0">
                    <a:solidFill>
                      <a:srgbClr val="0000FF"/>
                    </a:solidFill>
                  </a:endParaRP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609600" y="3145466"/>
                <a:ext cx="1219200" cy="1015663"/>
                <a:chOff x="381000" y="1143000"/>
                <a:chExt cx="1219200" cy="1015663"/>
              </a:xfrm>
            </p:grpSpPr>
            <p:cxnSp>
              <p:nvCxnSpPr>
                <p:cNvPr id="20" name="Straight Arrow Connector 19"/>
                <p:cNvCxnSpPr/>
                <p:nvPr/>
              </p:nvCxnSpPr>
              <p:spPr>
                <a:xfrm>
                  <a:off x="381000" y="1676400"/>
                  <a:ext cx="1219200" cy="1588"/>
                </a:xfrm>
                <a:prstGeom prst="straightConnector1">
                  <a:avLst/>
                </a:prstGeom>
                <a:ln>
                  <a:tailEnd type="arrow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sp>
              <p:nvSpPr>
                <p:cNvPr id="21" name="TextBox 20"/>
                <p:cNvSpPr txBox="1"/>
                <p:nvPr/>
              </p:nvSpPr>
              <p:spPr>
                <a:xfrm>
                  <a:off x="645634" y="1143000"/>
                  <a:ext cx="351378" cy="101566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400" b="1" dirty="0"/>
                    <a:t>F</a:t>
                  </a:r>
                </a:p>
                <a:p>
                  <a:endParaRPr lang="pt-BR" b="1" dirty="0"/>
                </a:p>
                <a:p>
                  <a:r>
                    <a:rPr lang="pt-BR" b="1" dirty="0"/>
                    <a:t>Zi</a:t>
                  </a:r>
                  <a:endParaRPr lang="en-US" b="1" dirty="0"/>
                </a:p>
              </p:txBody>
            </p:sp>
          </p:grpSp>
        </p:grpSp>
        <p:sp>
          <p:nvSpPr>
            <p:cNvPr id="23" name="TextBox 22"/>
            <p:cNvSpPr txBox="1"/>
            <p:nvPr/>
          </p:nvSpPr>
          <p:spPr>
            <a:xfrm>
              <a:off x="2318828" y="3200400"/>
              <a:ext cx="34817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b="1" dirty="0"/>
                <a:t>P</a:t>
              </a:r>
            </a:p>
            <a:p>
              <a:r>
                <a:rPr lang="pt-BR" sz="2400" b="1" dirty="0"/>
                <a:t>T</a:t>
              </a:r>
              <a:endParaRPr lang="en-US" b="1" dirty="0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2012300" y="4983540"/>
            <a:ext cx="513473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xi = zi / [1 + (Ki – 1)(V/F)]</a:t>
            </a:r>
          </a:p>
          <a:p>
            <a:endParaRPr lang="pt-BR" sz="3200" b="1" dirty="0"/>
          </a:p>
          <a:p>
            <a:r>
              <a:rPr lang="pt-BR" sz="3200" b="1" dirty="0"/>
              <a:t>yi = Ki . Zi / [1 + (Ki – 1)(V/F)] </a:t>
            </a:r>
            <a:endParaRPr lang="en-US" sz="3200" b="1" dirty="0"/>
          </a:p>
        </p:txBody>
      </p:sp>
      <p:sp>
        <p:nvSpPr>
          <p:cNvPr id="26" name="Slide Number Placehold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276866" y="2701290"/>
            <a:ext cx="647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rgbClr val="002060"/>
                </a:solidFill>
              </a:rPr>
              <a:t>VLE</a:t>
            </a:r>
            <a:endParaRPr lang="en-US" sz="24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25" grpId="0"/>
      <p:bldP spid="2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>
            <a:norm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3200" b="1" dirty="0"/>
              <a:t>Flash Calculation</a:t>
            </a:r>
            <a:endParaRPr lang="en-US" sz="2800" b="1" dirty="0">
              <a:solidFill>
                <a:srgbClr val="0000FF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90943" y="1457980"/>
            <a:ext cx="386208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xi</a:t>
            </a:r>
            <a:r>
              <a:rPr lang="pt-BR" sz="2400" dirty="0"/>
              <a:t> = zi / [1 + (Ki – 1)(V/F)]</a:t>
            </a:r>
          </a:p>
          <a:p>
            <a:endParaRPr lang="pt-BR" sz="2400" dirty="0"/>
          </a:p>
          <a:p>
            <a:r>
              <a:rPr lang="pt-BR" sz="3200" b="1" dirty="0"/>
              <a:t>yi</a:t>
            </a:r>
            <a:r>
              <a:rPr lang="pt-BR" sz="2400" dirty="0"/>
              <a:t> = Ki . Zi / [1 + (Ki – 1)(V/F)] 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5686743" y="1610380"/>
            <a:ext cx="12474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∑ </a:t>
            </a:r>
            <a:r>
              <a:rPr lang="pt-BR" sz="2800" dirty="0"/>
              <a:t>yi = 1</a:t>
            </a:r>
          </a:p>
          <a:p>
            <a:r>
              <a:rPr lang="en-US" sz="2800" dirty="0"/>
              <a:t>∑ x</a:t>
            </a:r>
            <a:r>
              <a:rPr lang="pt-BR" sz="2800" dirty="0"/>
              <a:t>i = 1</a:t>
            </a:r>
            <a:endParaRPr lang="en-US" sz="28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304800" y="3276600"/>
            <a:ext cx="8672082" cy="1524000"/>
            <a:chOff x="304800" y="2895600"/>
            <a:chExt cx="8672082" cy="1524000"/>
          </a:xfrm>
        </p:grpSpPr>
        <p:pic>
          <p:nvPicPr>
            <p:cNvPr id="3074" name="Picture 2" descr="Solved: 5. Under What Conditions Can The Below Equation Be... | Chegg.com"/>
            <p:cNvPicPr>
              <a:picLocks noChangeAspect="1" noChangeArrowheads="1"/>
            </p:cNvPicPr>
            <p:nvPr/>
          </p:nvPicPr>
          <p:blipFill>
            <a:blip r:embed="rId3"/>
            <a:srcRect l="4979" t="34972" r="39253" b="12568"/>
            <a:stretch>
              <a:fillRect/>
            </a:stretch>
          </p:blipFill>
          <p:spPr bwMode="auto">
            <a:xfrm>
              <a:off x="304800" y="2895600"/>
              <a:ext cx="4267200" cy="1524000"/>
            </a:xfrm>
            <a:prstGeom prst="rect">
              <a:avLst/>
            </a:prstGeom>
            <a:noFill/>
          </p:spPr>
        </p:pic>
        <p:sp>
          <p:nvSpPr>
            <p:cNvPr id="24" name="Rectangle 23"/>
            <p:cNvSpPr/>
            <p:nvPr/>
          </p:nvSpPr>
          <p:spPr>
            <a:xfrm>
              <a:off x="5410200" y="3200400"/>
              <a:ext cx="356668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2800" dirty="0">
                  <a:solidFill>
                    <a:srgbClr val="C00000"/>
                  </a:solidFill>
                </a:rPr>
                <a:t>Rachford Rice equation</a:t>
              </a:r>
              <a:endParaRPr lang="en-US" sz="2800" dirty="0">
                <a:solidFill>
                  <a:srgbClr val="C00000"/>
                </a:solidFill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04800" y="5191780"/>
            <a:ext cx="23022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(1)</a:t>
            </a:r>
            <a:r>
              <a:rPr lang="pt-BR" sz="2800" b="1" dirty="0"/>
              <a:t>  Ki</a:t>
            </a:r>
            <a:r>
              <a:rPr lang="pt-BR" sz="2400" dirty="0"/>
              <a:t> = P*i / P t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858000" y="5191780"/>
            <a:ext cx="1875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(3)</a:t>
            </a:r>
            <a:r>
              <a:rPr lang="pt-BR" sz="2800" b="1" dirty="0"/>
              <a:t>  xi</a:t>
            </a:r>
            <a:r>
              <a:rPr lang="pt-BR" sz="2400" dirty="0"/>
              <a:t> and </a:t>
            </a:r>
            <a:r>
              <a:rPr lang="pt-BR" sz="2800" b="1" dirty="0"/>
              <a:t>yi</a:t>
            </a:r>
            <a:endParaRPr lang="en-US" sz="2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962400" y="5191780"/>
            <a:ext cx="1269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FF0000"/>
                </a:solidFill>
              </a:rPr>
              <a:t>(2)</a:t>
            </a:r>
            <a:r>
              <a:rPr lang="pt-BR" sz="2800" b="1" dirty="0"/>
              <a:t>  V/F</a:t>
            </a:r>
            <a:endParaRPr lang="en-US" sz="2800" b="1" dirty="0"/>
          </a:p>
        </p:txBody>
      </p:sp>
      <p:sp>
        <p:nvSpPr>
          <p:cNvPr id="14" name="Notched Right Arrow 13"/>
          <p:cNvSpPr/>
          <p:nvPr/>
        </p:nvSpPr>
        <p:spPr>
          <a:xfrm>
            <a:off x="2971800" y="5334000"/>
            <a:ext cx="762000" cy="3048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Notched Right Arrow 14"/>
          <p:cNvSpPr/>
          <p:nvPr/>
        </p:nvSpPr>
        <p:spPr>
          <a:xfrm>
            <a:off x="5715000" y="5334000"/>
            <a:ext cx="762000" cy="3048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67498" y="6019800"/>
            <a:ext cx="280910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/>
              <a:t>Dalton and </a:t>
            </a:r>
            <a:r>
              <a:rPr lang="en-US" sz="2000" b="1" dirty="0" err="1"/>
              <a:t>Raoults</a:t>
            </a:r>
            <a:r>
              <a:rPr lang="en-US" sz="2000" b="1" dirty="0"/>
              <a:t> laws </a:t>
            </a:r>
          </a:p>
          <a:p>
            <a:pPr algn="ctr"/>
            <a:r>
              <a:rPr lang="pt-BR" sz="2000" b="1" dirty="0"/>
              <a:t>Ideal gas &amp; solution</a:t>
            </a:r>
            <a:endParaRPr lang="en-US" sz="2000" b="1" dirty="0"/>
          </a:p>
        </p:txBody>
      </p:sp>
      <p:cxnSp>
        <p:nvCxnSpPr>
          <p:cNvPr id="20" name="Straight Arrow Connector 19"/>
          <p:cNvCxnSpPr/>
          <p:nvPr/>
        </p:nvCxnSpPr>
        <p:spPr>
          <a:xfrm rot="5400000">
            <a:off x="1485900" y="5828506"/>
            <a:ext cx="3810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343400" y="6172200"/>
            <a:ext cx="3272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C00000"/>
                </a:solidFill>
              </a:rPr>
              <a:t>Different methods to calculate...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3505200" y="6347460"/>
            <a:ext cx="648000" cy="1588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2" grpId="0"/>
      <p:bldP spid="9" grpId="0"/>
      <p:bldP spid="10" grpId="0"/>
      <p:bldP spid="11" grpId="0"/>
      <p:bldP spid="14" grpId="0" animBg="1"/>
      <p:bldP spid="15" grpId="0" animBg="1"/>
      <p:bldP spid="17" grpId="0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>
            <a:norm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3200" b="1" dirty="0"/>
              <a:t>K-values</a:t>
            </a:r>
            <a:endParaRPr lang="en-US" sz="2800" b="1" dirty="0">
              <a:solidFill>
                <a:srgbClr val="0000FF"/>
              </a:solidFill>
            </a:endParaRPr>
          </a:p>
        </p:txBody>
      </p:sp>
      <p:pic>
        <p:nvPicPr>
          <p:cNvPr id="2050" name="Picture 2" descr="Equation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FFC000">
                <a:tint val="45000"/>
                <a:satMod val="400000"/>
              </a:srgbClr>
            </a:duotone>
          </a:blip>
          <a:srcRect l="67671" t="13636" r="3907" b="13636"/>
          <a:stretch>
            <a:fillRect/>
          </a:stretch>
        </p:blipFill>
        <p:spPr bwMode="auto">
          <a:xfrm>
            <a:off x="609600" y="762000"/>
            <a:ext cx="1600200" cy="1219200"/>
          </a:xfrm>
          <a:prstGeom prst="rect">
            <a:avLst/>
          </a:prstGeom>
          <a:noFill/>
        </p:spPr>
      </p:pic>
      <p:sp>
        <p:nvSpPr>
          <p:cNvPr id="19" name="Rectangle 18"/>
          <p:cNvSpPr/>
          <p:nvPr/>
        </p:nvSpPr>
        <p:spPr>
          <a:xfrm>
            <a:off x="2895600" y="990600"/>
            <a:ext cx="34708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Function of T, P and </a:t>
            </a:r>
            <a:r>
              <a:rPr lang="en-US" sz="2800" dirty="0" err="1"/>
              <a:t>zi</a:t>
            </a:r>
            <a:endParaRPr lang="en-US" sz="2800" dirty="0"/>
          </a:p>
        </p:txBody>
      </p:sp>
      <p:sp>
        <p:nvSpPr>
          <p:cNvPr id="21" name="Rectangle 20"/>
          <p:cNvSpPr/>
          <p:nvPr/>
        </p:nvSpPr>
        <p:spPr>
          <a:xfrm>
            <a:off x="152400" y="2362200"/>
            <a:ext cx="25285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800" b="1" dirty="0"/>
              <a:t>Experimental 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52401" y="2819400"/>
            <a:ext cx="48768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800" b="1" dirty="0">
                <a:solidFill>
                  <a:srgbClr val="0000FF"/>
                </a:solidFill>
              </a:rPr>
              <a:t>K-value charts</a:t>
            </a:r>
          </a:p>
          <a:p>
            <a:r>
              <a:rPr lang="pt-BR" sz="2800" dirty="0"/>
              <a:t>-light hydrocarbon</a:t>
            </a:r>
          </a:p>
          <a:p>
            <a:r>
              <a:rPr lang="pt-BR" sz="2800" dirty="0"/>
              <a:t>-limitted pressure</a:t>
            </a:r>
          </a:p>
        </p:txBody>
      </p:sp>
      <p:pic>
        <p:nvPicPr>
          <p:cNvPr id="2052" name="Picture 4" descr="THERMODYNAMIC DATA AND MODELS | McGraw-Hill Education - Access Engineeri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029200" y="1752600"/>
            <a:ext cx="4038600" cy="4612058"/>
          </a:xfrm>
          <a:prstGeom prst="rect">
            <a:avLst/>
          </a:prstGeom>
          <a:noFill/>
        </p:spPr>
      </p:pic>
      <p:pic>
        <p:nvPicPr>
          <p:cNvPr id="10242" name="Picture 2" descr="Equation 8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52400" y="5638800"/>
            <a:ext cx="4419600" cy="1036050"/>
          </a:xfrm>
          <a:prstGeom prst="rect">
            <a:avLst/>
          </a:prstGeom>
          <a:noFill/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28600" y="441960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 -numerous curve fitted available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for calculation of K-values.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- Wilson eq. is an example: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3" grpId="0"/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>
            <a:norm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3200" b="1" dirty="0"/>
              <a:t>K-values</a:t>
            </a:r>
            <a:endParaRPr lang="en-US" sz="2800" b="1" dirty="0">
              <a:solidFill>
                <a:srgbClr val="0000FF"/>
              </a:solidFill>
            </a:endParaRPr>
          </a:p>
        </p:txBody>
      </p:sp>
      <p:pic>
        <p:nvPicPr>
          <p:cNvPr id="2050" name="Picture 2" descr="Equation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FFC000">
                <a:tint val="45000"/>
                <a:satMod val="400000"/>
              </a:srgbClr>
            </a:duotone>
          </a:blip>
          <a:srcRect l="67671" t="13636" r="3907" b="13636"/>
          <a:stretch>
            <a:fillRect/>
          </a:stretch>
        </p:blipFill>
        <p:spPr bwMode="auto">
          <a:xfrm>
            <a:off x="7315200" y="152400"/>
            <a:ext cx="1600200" cy="1219200"/>
          </a:xfrm>
          <a:prstGeom prst="rect">
            <a:avLst/>
          </a:prstGeom>
          <a:noFill/>
        </p:spPr>
      </p:pic>
      <p:sp>
        <p:nvSpPr>
          <p:cNvPr id="21" name="Rectangle 20"/>
          <p:cNvSpPr/>
          <p:nvPr/>
        </p:nvSpPr>
        <p:spPr>
          <a:xfrm>
            <a:off x="304800" y="1295400"/>
            <a:ext cx="25285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800" dirty="0"/>
              <a:t>Experimental 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" y="1905000"/>
            <a:ext cx="25775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800" dirty="0"/>
              <a:t>K-value charts</a:t>
            </a:r>
          </a:p>
        </p:txBody>
      </p:sp>
      <p:sp>
        <p:nvSpPr>
          <p:cNvPr id="8" name="Rectangle 7"/>
          <p:cNvSpPr/>
          <p:nvPr/>
        </p:nvSpPr>
        <p:spPr>
          <a:xfrm>
            <a:off x="343422" y="2514600"/>
            <a:ext cx="23466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800" b="1" dirty="0" err="1">
                <a:solidFill>
                  <a:srgbClr val="0000FF"/>
                </a:solidFill>
              </a:rPr>
              <a:t>Raoult’s</a:t>
            </a:r>
            <a:r>
              <a:rPr lang="en-US" sz="2800" b="1" dirty="0">
                <a:solidFill>
                  <a:srgbClr val="0000FF"/>
                </a:solidFill>
              </a:rPr>
              <a:t> Law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19200" y="3733800"/>
            <a:ext cx="69342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</a:rPr>
              <a:t>vapor phase behaves as an ideal gas and the liquid phase is an ideal solution. </a:t>
            </a:r>
          </a:p>
        </p:txBody>
      </p:sp>
      <p:pic>
        <p:nvPicPr>
          <p:cNvPr id="31746" name="Picture 2" descr="Equation 6"/>
          <p:cNvPicPr>
            <a:picLocks noChangeAspect="1" noChangeArrowheads="1"/>
          </p:cNvPicPr>
          <p:nvPr/>
        </p:nvPicPr>
        <p:blipFill>
          <a:blip r:embed="rId4"/>
          <a:srcRect l="2653" t="5263" r="2101" b="10526"/>
          <a:stretch>
            <a:fillRect/>
          </a:stretch>
        </p:blipFill>
        <p:spPr bwMode="auto">
          <a:xfrm>
            <a:off x="1981200" y="5029200"/>
            <a:ext cx="5181600" cy="1219200"/>
          </a:xfrm>
          <a:prstGeom prst="rect">
            <a:avLst/>
          </a:prstGeom>
          <a:noFill/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1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  <p:bldP spid="8" grpId="0"/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>
            <a:norm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3200" b="1" dirty="0"/>
              <a:t>K-values</a:t>
            </a:r>
            <a:endParaRPr lang="en-US" sz="2800" b="1" dirty="0">
              <a:solidFill>
                <a:srgbClr val="0000FF"/>
              </a:solidFill>
            </a:endParaRPr>
          </a:p>
        </p:txBody>
      </p:sp>
      <p:pic>
        <p:nvPicPr>
          <p:cNvPr id="2050" name="Picture 2" descr="Equation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FFC000">
                <a:tint val="45000"/>
                <a:satMod val="400000"/>
              </a:srgbClr>
            </a:duotone>
          </a:blip>
          <a:srcRect l="67671" t="13636" r="3907" b="13636"/>
          <a:stretch>
            <a:fillRect/>
          </a:stretch>
        </p:blipFill>
        <p:spPr bwMode="auto">
          <a:xfrm>
            <a:off x="6934200" y="1295400"/>
            <a:ext cx="1600200" cy="1219200"/>
          </a:xfrm>
          <a:prstGeom prst="rect">
            <a:avLst/>
          </a:prstGeom>
          <a:noFill/>
        </p:spPr>
      </p:pic>
      <p:sp>
        <p:nvSpPr>
          <p:cNvPr id="21" name="Rectangle 20"/>
          <p:cNvSpPr/>
          <p:nvPr/>
        </p:nvSpPr>
        <p:spPr>
          <a:xfrm>
            <a:off x="208542" y="990600"/>
            <a:ext cx="25285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800" dirty="0"/>
              <a:t>Experimental 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08542" y="1637778"/>
            <a:ext cx="25775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800" dirty="0"/>
              <a:t>K-value charts</a:t>
            </a:r>
          </a:p>
        </p:txBody>
      </p:sp>
      <p:sp>
        <p:nvSpPr>
          <p:cNvPr id="8" name="Rectangle 7"/>
          <p:cNvSpPr/>
          <p:nvPr/>
        </p:nvSpPr>
        <p:spPr>
          <a:xfrm>
            <a:off x="234638" y="2260948"/>
            <a:ext cx="23466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Raoult’s</a:t>
            </a:r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Law</a:t>
            </a:r>
          </a:p>
        </p:txBody>
      </p:sp>
      <p:sp>
        <p:nvSpPr>
          <p:cNvPr id="10" name="Rectangle 9"/>
          <p:cNvSpPr/>
          <p:nvPr/>
        </p:nvSpPr>
        <p:spPr>
          <a:xfrm>
            <a:off x="236664" y="2829580"/>
            <a:ext cx="25195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800" b="1" dirty="0">
                <a:solidFill>
                  <a:srgbClr val="0000FF"/>
                </a:solidFill>
              </a:rPr>
              <a:t>EoS Approach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28600" y="3581400"/>
            <a:ext cx="914400" cy="2057400"/>
            <a:chOff x="6477000" y="2514600"/>
            <a:chExt cx="914400" cy="2057400"/>
          </a:xfrm>
        </p:grpSpPr>
        <p:sp>
          <p:nvSpPr>
            <p:cNvPr id="11" name="Rectangle 10"/>
            <p:cNvSpPr/>
            <p:nvPr/>
          </p:nvSpPr>
          <p:spPr>
            <a:xfrm>
              <a:off x="6477000" y="2514600"/>
              <a:ext cx="914400" cy="1447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3600" b="1" dirty="0"/>
                <a:t>V</a:t>
              </a:r>
              <a:endParaRPr lang="en-US" b="1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477000" y="3810000"/>
              <a:ext cx="914400" cy="762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</a:t>
              </a:r>
              <a:endPara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rcRect t="59815" r="87539" b="25463"/>
          <a:stretch>
            <a:fillRect/>
          </a:stretch>
        </p:blipFill>
        <p:spPr>
          <a:xfrm>
            <a:off x="1458546" y="3505200"/>
            <a:ext cx="1936041" cy="972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rcRect t="38966" r="83207" b="35288"/>
          <a:stretch>
            <a:fillRect/>
          </a:stretch>
        </p:blipFill>
        <p:spPr>
          <a:xfrm>
            <a:off x="4069516" y="3567830"/>
            <a:ext cx="1828800" cy="973572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3363546" y="4038600"/>
            <a:ext cx="5400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rcRect t="30255" r="82063" b="43222"/>
          <a:stretch>
            <a:fillRect/>
          </a:stretch>
        </p:blipFill>
        <p:spPr>
          <a:xfrm>
            <a:off x="6487746" y="3124200"/>
            <a:ext cx="2427654" cy="17526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>
            <a:off x="5808546" y="4038600"/>
            <a:ext cx="5400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6670875" y="838200"/>
            <a:ext cx="2133600" cy="2133600"/>
          </a:xfrm>
          <a:prstGeom prst="ellipse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477000" y="3276600"/>
            <a:ext cx="2438400" cy="1524000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rcRect l="78581" t="64819" r="6737" b="12900"/>
          <a:stretch>
            <a:fillRect/>
          </a:stretch>
        </p:blipFill>
        <p:spPr>
          <a:xfrm>
            <a:off x="3581400" y="5181600"/>
            <a:ext cx="1752600" cy="154729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7"/>
          <a:srcRect t="64819" r="82334" b="12900"/>
          <a:stretch>
            <a:fillRect/>
          </a:stretch>
        </p:blipFill>
        <p:spPr>
          <a:xfrm>
            <a:off x="1371600" y="5181600"/>
            <a:ext cx="1981200" cy="1453662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8"/>
          <a:srcRect l="32500" t="61852" r="57500" b="33333"/>
          <a:stretch>
            <a:fillRect/>
          </a:stretch>
        </p:blipFill>
        <p:spPr bwMode="auto">
          <a:xfrm>
            <a:off x="6256939" y="5880100"/>
            <a:ext cx="2658462" cy="7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8"/>
          <a:srcRect l="32500" t="52222" r="57500" b="42593"/>
          <a:stretch>
            <a:fillRect/>
          </a:stretch>
        </p:blipFill>
        <p:spPr bwMode="auto">
          <a:xfrm>
            <a:off x="6248400" y="5105400"/>
            <a:ext cx="2592000" cy="75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30" name="Straight Arrow Connector 29"/>
          <p:cNvCxnSpPr/>
          <p:nvPr/>
        </p:nvCxnSpPr>
        <p:spPr>
          <a:xfrm>
            <a:off x="5562600" y="5638800"/>
            <a:ext cx="5334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562600" y="6323012"/>
            <a:ext cx="5334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6" name="Slide Number Placehold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5" grpId="0" animBg="1"/>
      <p:bldP spid="2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>
            <a:norm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3200" b="1" dirty="0"/>
              <a:t>Fugacity Coefficient</a:t>
            </a:r>
            <a:endParaRPr lang="en-US" sz="2800" b="1" dirty="0">
              <a:solidFill>
                <a:srgbClr val="0000FF"/>
              </a:solidFill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rcRect l="78581" t="67014" r="4554" b="16527"/>
          <a:stretch>
            <a:fillRect/>
          </a:stretch>
        </p:blipFill>
        <p:spPr>
          <a:xfrm>
            <a:off x="533400" y="914400"/>
            <a:ext cx="2013238" cy="1143000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3810000" y="1219200"/>
            <a:ext cx="1702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2800" dirty="0"/>
              <a:t>Flash Calc.</a:t>
            </a:r>
            <a:endParaRPr lang="en-US" sz="2800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2667000" y="1524000"/>
            <a:ext cx="8382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7" name="Group 36"/>
          <p:cNvGrpSpPr/>
          <p:nvPr/>
        </p:nvGrpSpPr>
        <p:grpSpPr>
          <a:xfrm>
            <a:off x="228600" y="3124200"/>
            <a:ext cx="6323675" cy="1600200"/>
            <a:chOff x="228600" y="2438400"/>
            <a:chExt cx="6323675" cy="16002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4"/>
            <a:srcRect l="30417" t="23333" r="55593" b="66667"/>
            <a:stretch>
              <a:fillRect/>
            </a:stretch>
          </p:blipFill>
          <p:spPr bwMode="auto">
            <a:xfrm>
              <a:off x="228600" y="2483962"/>
              <a:ext cx="3657600" cy="14706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grpSp>
          <p:nvGrpSpPr>
            <p:cNvPr id="36" name="Group 35"/>
            <p:cNvGrpSpPr/>
            <p:nvPr/>
          </p:nvGrpSpPr>
          <p:grpSpPr>
            <a:xfrm>
              <a:off x="3847578" y="2438400"/>
              <a:ext cx="2704697" cy="1600200"/>
              <a:chOff x="5229272" y="3048000"/>
              <a:chExt cx="2466928" cy="1447800"/>
            </a:xfrm>
          </p:grpSpPr>
          <p:pic>
            <p:nvPicPr>
              <p:cNvPr id="34" name="Picture 2"/>
              <p:cNvPicPr>
                <a:picLocks noChangeAspect="1" noChangeArrowheads="1"/>
              </p:cNvPicPr>
              <p:nvPr/>
            </p:nvPicPr>
            <p:blipFill>
              <a:blip r:embed="rId4"/>
              <a:srcRect l="38456" t="44444" r="51250" b="44385"/>
              <a:stretch>
                <a:fillRect/>
              </a:stretch>
            </p:blipFill>
            <p:spPr bwMode="auto">
              <a:xfrm>
                <a:off x="5229272" y="3048000"/>
                <a:ext cx="2371800" cy="14478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pic>
            <p:nvPicPr>
              <p:cNvPr id="35" name="Picture 2"/>
              <p:cNvPicPr>
                <a:picLocks noChangeAspect="1" noChangeArrowheads="1"/>
              </p:cNvPicPr>
              <p:nvPr/>
            </p:nvPicPr>
            <p:blipFill>
              <a:blip r:embed="rId4"/>
              <a:srcRect l="26250" t="23333" r="71666" b="73017"/>
              <a:stretch>
                <a:fillRect/>
              </a:stretch>
            </p:blipFill>
            <p:spPr bwMode="auto">
              <a:xfrm>
                <a:off x="7162800" y="3085578"/>
                <a:ext cx="533400" cy="5256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</p:grpSp>
      </p:grpSp>
      <p:sp>
        <p:nvSpPr>
          <p:cNvPr id="38" name="TextBox 37"/>
          <p:cNvSpPr txBox="1"/>
          <p:nvPr/>
        </p:nvSpPr>
        <p:spPr>
          <a:xfrm>
            <a:off x="6769439" y="3657600"/>
            <a:ext cx="2374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Pure component </a:t>
            </a:r>
            <a:endParaRPr lang="en-US" sz="2400" b="1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/>
          <a:srcRect l="30625" t="42804" r="55000" b="47884"/>
          <a:stretch>
            <a:fillRect/>
          </a:stretch>
        </p:blipFill>
        <p:spPr bwMode="auto">
          <a:xfrm>
            <a:off x="152400" y="4834835"/>
            <a:ext cx="4088389" cy="1489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41" name="Group 40"/>
          <p:cNvGrpSpPr/>
          <p:nvPr/>
        </p:nvGrpSpPr>
        <p:grpSpPr>
          <a:xfrm>
            <a:off x="4495800" y="4953000"/>
            <a:ext cx="1796630" cy="1143000"/>
            <a:chOff x="5360096" y="4279727"/>
            <a:chExt cx="1796630" cy="1143000"/>
          </a:xfrm>
        </p:grpSpPr>
        <p:pic>
          <p:nvPicPr>
            <p:cNvPr id="39" name="Picture 3"/>
            <p:cNvPicPr>
              <a:picLocks noChangeAspect="1" noChangeArrowheads="1"/>
            </p:cNvPicPr>
            <p:nvPr/>
          </p:nvPicPr>
          <p:blipFill>
            <a:blip r:embed="rId5"/>
            <a:srcRect l="46667" t="61855" r="50000" b="31177"/>
            <a:stretch>
              <a:fillRect/>
            </a:stretch>
          </p:blipFill>
          <p:spPr bwMode="auto">
            <a:xfrm>
              <a:off x="6184726" y="4279727"/>
              <a:ext cx="972000" cy="1143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40" name="Picture 3"/>
            <p:cNvPicPr>
              <a:picLocks noChangeAspect="1" noChangeArrowheads="1"/>
            </p:cNvPicPr>
            <p:nvPr/>
          </p:nvPicPr>
          <p:blipFill>
            <a:blip r:embed="rId5"/>
            <a:srcRect l="25312" t="62963" r="71563" b="31482"/>
            <a:stretch>
              <a:fillRect/>
            </a:stretch>
          </p:blipFill>
          <p:spPr bwMode="auto">
            <a:xfrm>
              <a:off x="5360096" y="4508326"/>
              <a:ext cx="900000" cy="90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42" name="TextBox 41"/>
          <p:cNvSpPr txBox="1"/>
          <p:nvPr/>
        </p:nvSpPr>
        <p:spPr>
          <a:xfrm>
            <a:off x="7254281" y="5181600"/>
            <a:ext cx="1203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Mixture</a:t>
            </a:r>
            <a:endParaRPr lang="en-US" sz="2400" b="1" dirty="0"/>
          </a:p>
        </p:txBody>
      </p:sp>
      <p:sp>
        <p:nvSpPr>
          <p:cNvPr id="17" name="Rectangle 16"/>
          <p:cNvSpPr/>
          <p:nvPr/>
        </p:nvSpPr>
        <p:spPr>
          <a:xfrm>
            <a:off x="1676400" y="2340114"/>
            <a:ext cx="54105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u="sng" dirty="0">
                <a:solidFill>
                  <a:srgbClr val="0000FF"/>
                </a:solidFill>
              </a:rPr>
              <a:t>Equations of State – EoS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8" grpId="0"/>
      <p:bldP spid="42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Phase Diagrams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76400"/>
            <a:ext cx="8686800" cy="685800"/>
          </a:xfrm>
        </p:spPr>
        <p:txBody>
          <a:bodyPr>
            <a:normAutofit/>
          </a:bodyPr>
          <a:lstStyle/>
          <a:p>
            <a:pPr marL="361950" lvl="1" indent="-361950" algn="ctr">
              <a:buNone/>
            </a:pPr>
            <a:r>
              <a:rPr lang="en-US" sz="3200" i="1" dirty="0">
                <a:solidFill>
                  <a:srgbClr val="C00000"/>
                </a:solidFill>
              </a:rPr>
              <a:t>A picture is worth a thousand words!</a:t>
            </a:r>
            <a:endParaRPr lang="en-US" sz="3200" dirty="0">
              <a:solidFill>
                <a:srgbClr val="C00000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953365"/>
            <a:ext cx="4572000" cy="146623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arenR"/>
            </a:pPr>
            <a:r>
              <a:rPr lang="en-US" sz="2400" dirty="0"/>
              <a:t>Pure-component systems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arenR"/>
            </a:pPr>
            <a:r>
              <a:rPr lang="en-US" sz="2400" dirty="0"/>
              <a:t>Mixtures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96000" y="3714690"/>
            <a:ext cx="20690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graphical method </a:t>
            </a:r>
          </a:p>
        </p:txBody>
      </p:sp>
      <p:sp>
        <p:nvSpPr>
          <p:cNvPr id="7" name="Rectangle 6"/>
          <p:cNvSpPr/>
          <p:nvPr/>
        </p:nvSpPr>
        <p:spPr>
          <a:xfrm>
            <a:off x="5562600" y="4171890"/>
            <a:ext cx="31922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large amount of information 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0" y="4629090"/>
            <a:ext cx="4343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0000FF"/>
                </a:solidFill>
              </a:rPr>
              <a:t>more components, more the complexity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4400" y="5105400"/>
            <a:ext cx="1749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C00000"/>
                </a:solidFill>
              </a:rPr>
              <a:t>P-T       P-V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7" grpId="0"/>
      <p:bldP spid="8" grpId="0"/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>
            <a:norm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3200" b="1" dirty="0"/>
              <a:t>Flash Calculation</a:t>
            </a:r>
            <a:endParaRPr lang="en-US" sz="2800" b="1" dirty="0">
              <a:solidFill>
                <a:srgbClr val="0000FF"/>
              </a:solidFill>
            </a:endParaRPr>
          </a:p>
        </p:txBody>
      </p:sp>
      <p:grpSp>
        <p:nvGrpSpPr>
          <p:cNvPr id="3" name="Group 17"/>
          <p:cNvGrpSpPr/>
          <p:nvPr/>
        </p:nvGrpSpPr>
        <p:grpSpPr>
          <a:xfrm>
            <a:off x="152400" y="1143000"/>
            <a:ext cx="8672082" cy="1524000"/>
            <a:chOff x="304800" y="2895600"/>
            <a:chExt cx="8672082" cy="1524000"/>
          </a:xfrm>
        </p:grpSpPr>
        <p:pic>
          <p:nvPicPr>
            <p:cNvPr id="3074" name="Picture 2" descr="Solved: 5. Under What Conditions Can The Below Equation Be... | Chegg.com"/>
            <p:cNvPicPr>
              <a:picLocks noChangeAspect="1" noChangeArrowheads="1"/>
            </p:cNvPicPr>
            <p:nvPr/>
          </p:nvPicPr>
          <p:blipFill>
            <a:blip r:embed="rId3"/>
            <a:srcRect l="4979" t="34972" r="39253" b="12568"/>
            <a:stretch>
              <a:fillRect/>
            </a:stretch>
          </p:blipFill>
          <p:spPr bwMode="auto">
            <a:xfrm>
              <a:off x="304800" y="2895600"/>
              <a:ext cx="4267200" cy="1524000"/>
            </a:xfrm>
            <a:prstGeom prst="rect">
              <a:avLst/>
            </a:prstGeom>
            <a:noFill/>
          </p:spPr>
        </p:pic>
        <p:sp>
          <p:nvSpPr>
            <p:cNvPr id="24" name="Rectangle 23"/>
            <p:cNvSpPr/>
            <p:nvPr/>
          </p:nvSpPr>
          <p:spPr>
            <a:xfrm>
              <a:off x="5410200" y="3200400"/>
              <a:ext cx="356668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2800" dirty="0">
                  <a:solidFill>
                    <a:srgbClr val="C00000"/>
                  </a:solidFill>
                </a:rPr>
                <a:t>Rachford Rice equation</a:t>
              </a:r>
              <a:endParaRPr lang="en-US" sz="2800" dirty="0">
                <a:solidFill>
                  <a:srgbClr val="C00000"/>
                </a:solidFill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52400" y="2895600"/>
            <a:ext cx="2564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/>
              <a:t>Ki = f (P, T, </a:t>
            </a:r>
            <a:r>
              <a:rPr lang="pt-BR" sz="2800" b="1" dirty="0">
                <a:solidFill>
                  <a:srgbClr val="C00000"/>
                </a:solidFill>
              </a:rPr>
              <a:t>xi</a:t>
            </a:r>
            <a:r>
              <a:rPr lang="pt-BR" sz="2800" b="1" dirty="0"/>
              <a:t>, </a:t>
            </a:r>
            <a:r>
              <a:rPr lang="pt-BR" sz="2800" b="1" dirty="0">
                <a:solidFill>
                  <a:srgbClr val="C00000"/>
                </a:solidFill>
              </a:rPr>
              <a:t>yi</a:t>
            </a:r>
            <a:r>
              <a:rPr lang="pt-BR" sz="2800" b="1" dirty="0"/>
              <a:t>)</a:t>
            </a:r>
            <a:endParaRPr lang="en-US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970702" y="2895600"/>
            <a:ext cx="1563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/>
              <a:t>xi</a:t>
            </a:r>
            <a:r>
              <a:rPr lang="pt-BR" sz="2400" b="1" dirty="0"/>
              <a:t>, </a:t>
            </a:r>
            <a:r>
              <a:rPr lang="pt-BR" sz="2800" b="1" dirty="0"/>
              <a:t>yi, L, V</a:t>
            </a:r>
            <a:endParaRPr lang="en-US" sz="2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608502" y="2895600"/>
            <a:ext cx="6983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/>
              <a:t>V/F</a:t>
            </a:r>
            <a:endParaRPr lang="en-US" sz="2800" b="1" dirty="0"/>
          </a:p>
        </p:txBody>
      </p:sp>
      <p:sp>
        <p:nvSpPr>
          <p:cNvPr id="14" name="Notched Right Arrow 13"/>
          <p:cNvSpPr/>
          <p:nvPr/>
        </p:nvSpPr>
        <p:spPr>
          <a:xfrm>
            <a:off x="3276600" y="3048000"/>
            <a:ext cx="762000" cy="3048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Notched Right Arrow 14"/>
          <p:cNvSpPr/>
          <p:nvPr/>
        </p:nvSpPr>
        <p:spPr>
          <a:xfrm>
            <a:off x="5715000" y="3048000"/>
            <a:ext cx="762000" cy="3048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rcRect l="79219" t="67014" r="6737" b="17624"/>
          <a:stretch>
            <a:fillRect/>
          </a:stretch>
        </p:blipFill>
        <p:spPr>
          <a:xfrm>
            <a:off x="533400" y="3810000"/>
            <a:ext cx="1676400" cy="10668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81000" y="5181600"/>
            <a:ext cx="24789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Ki = f (T, P, xi, yi)</a:t>
            </a:r>
            <a:endParaRPr lang="en-US" sz="2800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6934200" y="2667000"/>
            <a:ext cx="914400" cy="1066800"/>
          </a:xfrm>
          <a:prstGeom prst="ellipse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572000" y="5105400"/>
            <a:ext cx="41237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appropriate iterative scheme…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4" grpId="0" animBg="1"/>
      <p:bldP spid="15" grpId="0" animBg="1"/>
      <p:bldP spid="27" grpId="0"/>
      <p:bldP spid="22" grpId="0" animBg="1"/>
      <p:bldP spid="2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>
            <a:normAutofit fontScale="90000"/>
          </a:bodyPr>
          <a:lstStyle/>
          <a:p>
            <a:pPr lvl="1" algn="ctr" rtl="0">
              <a:spcBef>
                <a:spcPct val="0"/>
              </a:spcBef>
            </a:pPr>
            <a:r>
              <a:rPr lang="en-US" sz="3200" b="1" dirty="0"/>
              <a:t>Flash Calculation</a:t>
            </a:r>
            <a:br>
              <a:rPr lang="en-US" sz="3200" b="1" dirty="0"/>
            </a:br>
            <a:r>
              <a:rPr lang="en-US" sz="2800" dirty="0"/>
              <a:t>Successive Substitution Method (SSM)</a:t>
            </a:r>
            <a:endParaRPr lang="en-US" sz="2800" b="1" dirty="0">
              <a:solidFill>
                <a:srgbClr val="0000FF"/>
              </a:solidFill>
            </a:endParaRPr>
          </a:p>
        </p:txBody>
      </p:sp>
      <p:pic>
        <p:nvPicPr>
          <p:cNvPr id="3074" name="Picture 2" descr="Solved: 5. Under What Conditions Can The Below Equation Be... | Chegg.com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4979" t="34972" r="39253" b="12568"/>
          <a:stretch>
            <a:fillRect/>
          </a:stretch>
        </p:blipFill>
        <p:spPr bwMode="auto">
          <a:xfrm>
            <a:off x="4648200" y="3048000"/>
            <a:ext cx="2772000" cy="990006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</p:pic>
      <p:sp>
        <p:nvSpPr>
          <p:cNvPr id="16" name="TextBox 15"/>
          <p:cNvSpPr txBox="1"/>
          <p:nvPr/>
        </p:nvSpPr>
        <p:spPr>
          <a:xfrm>
            <a:off x="4553675" y="4495800"/>
            <a:ext cx="2974276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pt-BR" b="1" dirty="0">
                <a:solidFill>
                  <a:schemeClr val="dk1"/>
                </a:solidFill>
              </a:rPr>
              <a:t>xi </a:t>
            </a:r>
            <a:r>
              <a:rPr lang="pt-BR" dirty="0">
                <a:solidFill>
                  <a:schemeClr val="dk1"/>
                </a:solidFill>
              </a:rPr>
              <a:t>= zi / [1 + (Ki – 1)(V/F)]</a:t>
            </a:r>
          </a:p>
          <a:p>
            <a:pPr algn="ctr"/>
            <a:r>
              <a:rPr lang="pt-BR" b="1" dirty="0">
                <a:solidFill>
                  <a:schemeClr val="dk1"/>
                </a:solidFill>
              </a:rPr>
              <a:t>yi </a:t>
            </a:r>
            <a:r>
              <a:rPr lang="pt-BR" dirty="0">
                <a:solidFill>
                  <a:schemeClr val="dk1"/>
                </a:solidFill>
              </a:rPr>
              <a:t>= Ki . Zi / [1 + (Ki – 1)(V/F)] </a:t>
            </a: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76800" y="1066800"/>
            <a:ext cx="2238883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pt-BR" dirty="0"/>
              <a:t>Known: </a:t>
            </a:r>
            <a:r>
              <a:rPr lang="pt-BR" b="1" dirty="0"/>
              <a:t>T, P , F, and Zi</a:t>
            </a:r>
          </a:p>
        </p:txBody>
      </p:sp>
      <p:cxnSp>
        <p:nvCxnSpPr>
          <p:cNvPr id="13" name="Straight Arrow Connector 12"/>
          <p:cNvCxnSpPr>
            <a:stCxn id="11" idx="2"/>
          </p:cNvCxnSpPr>
          <p:nvPr/>
        </p:nvCxnSpPr>
        <p:spPr>
          <a:xfrm rot="5400000">
            <a:off x="5762242" y="1670132"/>
            <a:ext cx="468000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292525" y="1905000"/>
            <a:ext cx="1529586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pt-BR" dirty="0"/>
              <a:t>Guess </a:t>
            </a:r>
            <a:r>
              <a:rPr lang="pt-BR" b="1" dirty="0"/>
              <a:t>Ki</a:t>
            </a:r>
          </a:p>
          <a:p>
            <a:pPr algn="ctr"/>
            <a:r>
              <a:rPr lang="pt-BR" dirty="0"/>
              <a:t>ex. Wilson eq.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rot="16200000" flipH="1">
            <a:off x="5821140" y="2791465"/>
            <a:ext cx="420469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148575" y="3348335"/>
            <a:ext cx="3593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/>
              <a:t>V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7562166" y="3563034"/>
            <a:ext cx="591234" cy="0"/>
          </a:xfrm>
          <a:prstGeom prst="straightConnector1">
            <a:avLst/>
          </a:prstGeom>
          <a:ln w="38100">
            <a:prstDash val="sysDot"/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7566950" y="1974450"/>
            <a:ext cx="4154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400" dirty="0"/>
              <a:t>Ki</a:t>
            </a:r>
            <a:endParaRPr lang="en-US" sz="2400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6952566" y="2195899"/>
            <a:ext cx="591234" cy="0"/>
          </a:xfrm>
          <a:prstGeom prst="straightConnector1">
            <a:avLst/>
          </a:prstGeom>
          <a:ln w="38100">
            <a:prstDash val="sysDot"/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rot="16200000" flipH="1">
            <a:off x="5809565" y="4248835"/>
            <a:ext cx="420469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8229600" y="4495800"/>
            <a:ext cx="91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/>
              <a:t>xi, yi</a:t>
            </a:r>
            <a:endParaRPr lang="en-US" sz="2400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7620000" y="4745224"/>
            <a:ext cx="540000" cy="0"/>
          </a:xfrm>
          <a:prstGeom prst="straightConnector1">
            <a:avLst/>
          </a:prstGeom>
          <a:ln w="38100">
            <a:prstDash val="sysDot"/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rot="16200000" flipH="1">
            <a:off x="4818966" y="5381675"/>
            <a:ext cx="420469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rot="16200000" flipH="1">
            <a:off x="6723966" y="5381675"/>
            <a:ext cx="420469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148880" y="5608165"/>
            <a:ext cx="1798955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pt-BR" sz="1400" b="1" dirty="0"/>
              <a:t>Using EoS</a:t>
            </a:r>
          </a:p>
          <a:p>
            <a:pPr algn="ctr"/>
            <a:r>
              <a:rPr lang="pt-BR" sz="1400" b="1" dirty="0"/>
              <a:t>calculate fugacity (</a:t>
            </a:r>
            <a:r>
              <a:rPr lang="pt-BR" b="1" dirty="0"/>
              <a:t>f</a:t>
            </a:r>
            <a:r>
              <a:rPr lang="pt-BR" b="1" baseline="-25000" dirty="0"/>
              <a:t>G</a:t>
            </a:r>
            <a:r>
              <a:rPr lang="pt-BR" sz="1400" b="1" dirty="0"/>
              <a:t>)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752600" y="5715000"/>
            <a:ext cx="1371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/>
              <a:t>f</a:t>
            </a:r>
            <a:r>
              <a:rPr lang="pt-BR" sz="2800" b="1" baseline="-25000" dirty="0"/>
              <a:t>G</a:t>
            </a:r>
            <a:r>
              <a:rPr lang="pt-BR" sz="2800" b="1" dirty="0"/>
              <a:t> =? f</a:t>
            </a:r>
            <a:r>
              <a:rPr lang="pt-BR" sz="2800" b="1" baseline="-25000" dirty="0"/>
              <a:t>L</a:t>
            </a:r>
            <a:endParaRPr lang="en-US" sz="2800" b="1" dirty="0"/>
          </a:p>
        </p:txBody>
      </p:sp>
      <p:cxnSp>
        <p:nvCxnSpPr>
          <p:cNvPr id="34" name="Straight Arrow Connector 33"/>
          <p:cNvCxnSpPr/>
          <p:nvPr/>
        </p:nvCxnSpPr>
        <p:spPr>
          <a:xfrm rot="10800000">
            <a:off x="3429000" y="6400800"/>
            <a:ext cx="2438400" cy="2"/>
          </a:xfrm>
          <a:prstGeom prst="straightConnector1">
            <a:avLst/>
          </a:prstGeom>
          <a:ln w="38100">
            <a:prstDash val="sysDot"/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 l="21875" t="36667" r="54375" b="53333"/>
          <a:stretch>
            <a:fillRect/>
          </a:stretch>
        </p:blipFill>
        <p:spPr bwMode="auto">
          <a:xfrm>
            <a:off x="533400" y="1219200"/>
            <a:ext cx="2895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5" name="Picture 3"/>
          <p:cNvPicPr>
            <a:picLocks noChangeAspect="1" noChangeArrowheads="1"/>
          </p:cNvPicPr>
          <p:nvPr/>
        </p:nvPicPr>
        <p:blipFill>
          <a:blip r:embed="rId4"/>
          <a:srcRect l="21875" t="62222" r="54375" b="16667"/>
          <a:stretch>
            <a:fillRect/>
          </a:stretch>
        </p:blipFill>
        <p:spPr bwMode="auto">
          <a:xfrm>
            <a:off x="381000" y="2362200"/>
            <a:ext cx="28956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1" name="Rectangle 50"/>
          <p:cNvSpPr/>
          <p:nvPr/>
        </p:nvSpPr>
        <p:spPr>
          <a:xfrm>
            <a:off x="8458200" y="5715000"/>
            <a:ext cx="91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/>
              <a:t>f</a:t>
            </a:r>
            <a:r>
              <a:rPr lang="pt-BR" sz="2400" baseline="-25000" dirty="0"/>
              <a:t>G</a:t>
            </a:r>
            <a:r>
              <a:rPr lang="pt-BR" sz="2400" dirty="0"/>
              <a:t>, f</a:t>
            </a:r>
            <a:r>
              <a:rPr lang="pt-BR" sz="2400" baseline="-25000" dirty="0"/>
              <a:t>L</a:t>
            </a:r>
            <a:endParaRPr lang="en-US" sz="240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7924800" y="5964424"/>
            <a:ext cx="504000" cy="0"/>
          </a:xfrm>
          <a:prstGeom prst="straightConnector1">
            <a:avLst/>
          </a:prstGeom>
          <a:ln w="38100">
            <a:prstDash val="sysDot"/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2819400" y="3505200"/>
            <a:ext cx="13716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rot="16200000">
            <a:off x="1599406" y="4876800"/>
            <a:ext cx="13716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6050280" y="5618480"/>
            <a:ext cx="1798955" cy="58477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pt-BR" sz="1400" b="1" dirty="0"/>
              <a:t>Using EoS</a:t>
            </a:r>
          </a:p>
          <a:p>
            <a:pPr algn="ctr"/>
            <a:r>
              <a:rPr lang="pt-BR" sz="1400" b="1" dirty="0"/>
              <a:t>calculate fugacity (</a:t>
            </a:r>
            <a:r>
              <a:rPr lang="pt-BR" b="1" dirty="0"/>
              <a:t>f</a:t>
            </a:r>
            <a:r>
              <a:rPr lang="pt-BR" b="1" baseline="-25000" dirty="0"/>
              <a:t>L</a:t>
            </a:r>
            <a:r>
              <a:rPr lang="pt-BR" sz="1400" b="1" dirty="0"/>
              <a:t>)</a:t>
            </a:r>
          </a:p>
        </p:txBody>
      </p:sp>
      <p:sp>
        <p:nvSpPr>
          <p:cNvPr id="28" name="Slide Number Placeholder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1" grpId="0" animBg="1"/>
      <p:bldP spid="14" grpId="0" animBg="1"/>
      <p:bldP spid="19" grpId="0"/>
      <p:bldP spid="22" grpId="0"/>
      <p:bldP spid="25" grpId="0"/>
      <p:bldP spid="32" grpId="0" animBg="1"/>
      <p:bldP spid="33" grpId="0"/>
      <p:bldP spid="51" grpId="0"/>
      <p:bldP spid="5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781443"/>
            <a:ext cx="8229600" cy="5238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>
              <a:buNone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Next step:</a:t>
            </a:r>
          </a:p>
          <a:p>
            <a:pPr marL="0" lvl="0" indent="0">
              <a:buNone/>
            </a:pP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lvl="0" indent="0">
              <a:buNone/>
            </a:pPr>
            <a:r>
              <a:rPr lang="en-US" sz="3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Knowing the behavior of the CO2/hydrocarbon system is important for us.</a:t>
            </a:r>
          </a:p>
          <a:p>
            <a:pPr marL="0" lvl="0" indent="0">
              <a:buNone/>
            </a:pPr>
            <a:r>
              <a:rPr lang="pt-BR" sz="3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 would suggest to gather the PVT data on this system available in the literature, with the aim of:</a:t>
            </a:r>
          </a:p>
          <a:p>
            <a:pPr marL="0" lvl="0" indent="0">
              <a:buFont typeface="Wingdings" pitchFamily="2" charset="2"/>
              <a:buChar char="ü"/>
            </a:pPr>
            <a:r>
              <a:rPr lang="pt-BR" sz="3000" dirty="0">
                <a:solidFill>
                  <a:srgbClr val="000066"/>
                </a:solidFill>
              </a:rPr>
              <a:t> Analysing the behaviour of CO2/hydrocarbon system at different conditions and different fluids.</a:t>
            </a:r>
            <a:endParaRPr lang="en-US" sz="3000" dirty="0">
              <a:solidFill>
                <a:srgbClr val="000066"/>
              </a:solidFill>
            </a:endParaRPr>
          </a:p>
          <a:p>
            <a:pPr marL="0" lvl="0" indent="0">
              <a:buFont typeface="Wingdings" pitchFamily="2" charset="2"/>
              <a:buChar char="ü"/>
            </a:pPr>
            <a:r>
              <a:rPr lang="pt-BR" sz="3000" dirty="0">
                <a:solidFill>
                  <a:srgbClr val="000066"/>
                </a:solidFill>
              </a:rPr>
              <a:t> The PVT data would help us in validating the </a:t>
            </a:r>
            <a:r>
              <a:rPr lang="pt-BR" sz="2800" dirty="0">
                <a:solidFill>
                  <a:srgbClr val="000066"/>
                </a:solidFill>
              </a:rPr>
              <a:t>models </a:t>
            </a:r>
            <a:r>
              <a:rPr lang="pt-BR" sz="3000" dirty="0">
                <a:solidFill>
                  <a:srgbClr val="000066"/>
                </a:solidFill>
              </a:rPr>
              <a:t>and codes in our project.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68249" y="710625"/>
            <a:ext cx="4135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u="sng" dirty="0">
                <a:solidFill>
                  <a:srgbClr val="0000FF"/>
                </a:solidFill>
              </a:rPr>
              <a:t>Any other suggestions?</a:t>
            </a:r>
            <a:endParaRPr lang="en-US" sz="3200" b="1" u="sng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Phase Diagrams – </a:t>
            </a:r>
            <a:r>
              <a:rPr lang="en-US" sz="3600" dirty="0"/>
              <a:t>Pure component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4953000" cy="3352800"/>
          </a:xfrm>
        </p:spPr>
        <p:txBody>
          <a:bodyPr>
            <a:noAutofit/>
          </a:bodyPr>
          <a:lstStyle/>
          <a:p>
            <a:pPr lvl="1"/>
            <a:r>
              <a:rPr lang="pt-BR" dirty="0"/>
              <a:t>Water!</a:t>
            </a:r>
          </a:p>
          <a:p>
            <a:pPr lvl="2"/>
            <a:r>
              <a:rPr lang="pt-BR" dirty="0"/>
              <a:t>T</a:t>
            </a:r>
            <a:r>
              <a:rPr lang="pt-BR" baseline="-25000" dirty="0"/>
              <a:t>b</a:t>
            </a:r>
            <a:r>
              <a:rPr lang="pt-BR" dirty="0"/>
              <a:t>    --&gt;   P</a:t>
            </a:r>
            <a:r>
              <a:rPr lang="pt-BR" baseline="-25000" dirty="0"/>
              <a:t>b    </a:t>
            </a:r>
          </a:p>
          <a:p>
            <a:pPr lvl="2"/>
            <a:r>
              <a:rPr lang="en-US" b="1" dirty="0"/>
              <a:t>dew point </a:t>
            </a:r>
            <a:r>
              <a:rPr lang="en-US" dirty="0"/>
              <a:t>curve and the </a:t>
            </a:r>
            <a:r>
              <a:rPr lang="en-US" b="1" dirty="0"/>
              <a:t>bubble point </a:t>
            </a:r>
            <a:r>
              <a:rPr lang="en-US" dirty="0"/>
              <a:t>curve</a:t>
            </a:r>
          </a:p>
          <a:p>
            <a:pPr lvl="2"/>
            <a:endParaRPr lang="en-US" baseline="-250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5943600" y="1676400"/>
            <a:ext cx="2515394" cy="2058194"/>
            <a:chOff x="5943600" y="1676400"/>
            <a:chExt cx="2515394" cy="2058194"/>
          </a:xfrm>
        </p:grpSpPr>
        <p:cxnSp>
          <p:nvCxnSpPr>
            <p:cNvPr id="9" name="Straight Arrow Connector 8"/>
            <p:cNvCxnSpPr/>
            <p:nvPr/>
          </p:nvCxnSpPr>
          <p:spPr>
            <a:xfrm rot="5400000" flipH="1" flipV="1">
              <a:off x="5105400" y="2743200"/>
              <a:ext cx="19812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 flipV="1">
              <a:off x="5943600" y="3581400"/>
              <a:ext cx="2515394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Freeform 14"/>
            <p:cNvSpPr/>
            <p:nvPr/>
          </p:nvSpPr>
          <p:spPr>
            <a:xfrm>
              <a:off x="6400800" y="2057400"/>
              <a:ext cx="1544320" cy="1191933"/>
            </a:xfrm>
            <a:custGeom>
              <a:avLst/>
              <a:gdLst>
                <a:gd name="connsiteX0" fmla="*/ 1544320 w 1544320"/>
                <a:gd name="connsiteY0" fmla="*/ 0 h 1191933"/>
                <a:gd name="connsiteX1" fmla="*/ 1524000 w 1544320"/>
                <a:gd name="connsiteY1" fmla="*/ 30480 h 1191933"/>
                <a:gd name="connsiteX2" fmla="*/ 1503680 w 1544320"/>
                <a:gd name="connsiteY2" fmla="*/ 101600 h 1191933"/>
                <a:gd name="connsiteX3" fmla="*/ 1463040 w 1544320"/>
                <a:gd name="connsiteY3" fmla="*/ 172720 h 1191933"/>
                <a:gd name="connsiteX4" fmla="*/ 1442720 w 1544320"/>
                <a:gd name="connsiteY4" fmla="*/ 233680 h 1191933"/>
                <a:gd name="connsiteX5" fmla="*/ 1391920 w 1544320"/>
                <a:gd name="connsiteY5" fmla="*/ 314960 h 1191933"/>
                <a:gd name="connsiteX6" fmla="*/ 1361440 w 1544320"/>
                <a:gd name="connsiteY6" fmla="*/ 335280 h 1191933"/>
                <a:gd name="connsiteX7" fmla="*/ 1341120 w 1544320"/>
                <a:gd name="connsiteY7" fmla="*/ 375920 h 1191933"/>
                <a:gd name="connsiteX8" fmla="*/ 1219200 w 1544320"/>
                <a:gd name="connsiteY8" fmla="*/ 508000 h 1191933"/>
                <a:gd name="connsiteX9" fmla="*/ 1158240 w 1544320"/>
                <a:gd name="connsiteY9" fmla="*/ 558800 h 1191933"/>
                <a:gd name="connsiteX10" fmla="*/ 1127760 w 1544320"/>
                <a:gd name="connsiteY10" fmla="*/ 568960 h 1191933"/>
                <a:gd name="connsiteX11" fmla="*/ 1097280 w 1544320"/>
                <a:gd name="connsiteY11" fmla="*/ 599440 h 1191933"/>
                <a:gd name="connsiteX12" fmla="*/ 1076960 w 1544320"/>
                <a:gd name="connsiteY12" fmla="*/ 629920 h 1191933"/>
                <a:gd name="connsiteX13" fmla="*/ 1026160 w 1544320"/>
                <a:gd name="connsiteY13" fmla="*/ 660400 h 1191933"/>
                <a:gd name="connsiteX14" fmla="*/ 985520 w 1544320"/>
                <a:gd name="connsiteY14" fmla="*/ 690880 h 1191933"/>
                <a:gd name="connsiteX15" fmla="*/ 924560 w 1544320"/>
                <a:gd name="connsiteY15" fmla="*/ 731520 h 1191933"/>
                <a:gd name="connsiteX16" fmla="*/ 863600 w 1544320"/>
                <a:gd name="connsiteY16" fmla="*/ 782320 h 1191933"/>
                <a:gd name="connsiteX17" fmla="*/ 792480 w 1544320"/>
                <a:gd name="connsiteY17" fmla="*/ 822960 h 1191933"/>
                <a:gd name="connsiteX18" fmla="*/ 762000 w 1544320"/>
                <a:gd name="connsiteY18" fmla="*/ 853440 h 1191933"/>
                <a:gd name="connsiteX19" fmla="*/ 731520 w 1544320"/>
                <a:gd name="connsiteY19" fmla="*/ 863600 h 1191933"/>
                <a:gd name="connsiteX20" fmla="*/ 680720 w 1544320"/>
                <a:gd name="connsiteY20" fmla="*/ 883920 h 1191933"/>
                <a:gd name="connsiteX21" fmla="*/ 599440 w 1544320"/>
                <a:gd name="connsiteY21" fmla="*/ 934720 h 1191933"/>
                <a:gd name="connsiteX22" fmla="*/ 568960 w 1544320"/>
                <a:gd name="connsiteY22" fmla="*/ 944880 h 1191933"/>
                <a:gd name="connsiteX23" fmla="*/ 538480 w 1544320"/>
                <a:gd name="connsiteY23" fmla="*/ 965200 h 1191933"/>
                <a:gd name="connsiteX24" fmla="*/ 497840 w 1544320"/>
                <a:gd name="connsiteY24" fmla="*/ 985520 h 1191933"/>
                <a:gd name="connsiteX25" fmla="*/ 365760 w 1544320"/>
                <a:gd name="connsiteY25" fmla="*/ 1056640 h 1191933"/>
                <a:gd name="connsiteX26" fmla="*/ 304800 w 1544320"/>
                <a:gd name="connsiteY26" fmla="*/ 1076960 h 1191933"/>
                <a:gd name="connsiteX27" fmla="*/ 274320 w 1544320"/>
                <a:gd name="connsiteY27" fmla="*/ 1097280 h 1191933"/>
                <a:gd name="connsiteX28" fmla="*/ 213360 w 1544320"/>
                <a:gd name="connsiteY28" fmla="*/ 1117600 h 1191933"/>
                <a:gd name="connsiteX29" fmla="*/ 152400 w 1544320"/>
                <a:gd name="connsiteY29" fmla="*/ 1148080 h 1191933"/>
                <a:gd name="connsiteX30" fmla="*/ 121920 w 1544320"/>
                <a:gd name="connsiteY30" fmla="*/ 1168400 h 1191933"/>
                <a:gd name="connsiteX31" fmla="*/ 60960 w 1544320"/>
                <a:gd name="connsiteY31" fmla="*/ 1178560 h 1191933"/>
                <a:gd name="connsiteX32" fmla="*/ 0 w 1544320"/>
                <a:gd name="connsiteY32" fmla="*/ 1188720 h 119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44320" h="1191933">
                  <a:moveTo>
                    <a:pt x="1544320" y="0"/>
                  </a:moveTo>
                  <a:cubicBezTo>
                    <a:pt x="1537547" y="10160"/>
                    <a:pt x="1529461" y="19558"/>
                    <a:pt x="1524000" y="30480"/>
                  </a:cubicBezTo>
                  <a:cubicBezTo>
                    <a:pt x="1511719" y="55042"/>
                    <a:pt x="1513446" y="75558"/>
                    <a:pt x="1503680" y="101600"/>
                  </a:cubicBezTo>
                  <a:cubicBezTo>
                    <a:pt x="1455025" y="231348"/>
                    <a:pt x="1510203" y="66603"/>
                    <a:pt x="1463040" y="172720"/>
                  </a:cubicBezTo>
                  <a:cubicBezTo>
                    <a:pt x="1454341" y="192293"/>
                    <a:pt x="1452299" y="214522"/>
                    <a:pt x="1442720" y="233680"/>
                  </a:cubicBezTo>
                  <a:cubicBezTo>
                    <a:pt x="1426624" y="265872"/>
                    <a:pt x="1418298" y="288582"/>
                    <a:pt x="1391920" y="314960"/>
                  </a:cubicBezTo>
                  <a:cubicBezTo>
                    <a:pt x="1383286" y="323594"/>
                    <a:pt x="1371600" y="328507"/>
                    <a:pt x="1361440" y="335280"/>
                  </a:cubicBezTo>
                  <a:cubicBezTo>
                    <a:pt x="1354667" y="348827"/>
                    <a:pt x="1349521" y="363318"/>
                    <a:pt x="1341120" y="375920"/>
                  </a:cubicBezTo>
                  <a:cubicBezTo>
                    <a:pt x="1308832" y="424352"/>
                    <a:pt x="1258764" y="468436"/>
                    <a:pt x="1219200" y="508000"/>
                  </a:cubicBezTo>
                  <a:cubicBezTo>
                    <a:pt x="1196730" y="530470"/>
                    <a:pt x="1186530" y="544655"/>
                    <a:pt x="1158240" y="558800"/>
                  </a:cubicBezTo>
                  <a:cubicBezTo>
                    <a:pt x="1148661" y="563589"/>
                    <a:pt x="1137920" y="565573"/>
                    <a:pt x="1127760" y="568960"/>
                  </a:cubicBezTo>
                  <a:cubicBezTo>
                    <a:pt x="1117600" y="579120"/>
                    <a:pt x="1106478" y="588402"/>
                    <a:pt x="1097280" y="599440"/>
                  </a:cubicBezTo>
                  <a:cubicBezTo>
                    <a:pt x="1089463" y="608821"/>
                    <a:pt x="1086231" y="621973"/>
                    <a:pt x="1076960" y="629920"/>
                  </a:cubicBezTo>
                  <a:cubicBezTo>
                    <a:pt x="1061967" y="642771"/>
                    <a:pt x="1042591" y="649446"/>
                    <a:pt x="1026160" y="660400"/>
                  </a:cubicBezTo>
                  <a:cubicBezTo>
                    <a:pt x="1012071" y="669793"/>
                    <a:pt x="998377" y="679860"/>
                    <a:pt x="985520" y="690880"/>
                  </a:cubicBezTo>
                  <a:cubicBezTo>
                    <a:pt x="937089" y="732392"/>
                    <a:pt x="976406" y="714238"/>
                    <a:pt x="924560" y="731520"/>
                  </a:cubicBezTo>
                  <a:cubicBezTo>
                    <a:pt x="884501" y="791608"/>
                    <a:pt x="929224" y="735446"/>
                    <a:pt x="863600" y="782320"/>
                  </a:cubicBezTo>
                  <a:cubicBezTo>
                    <a:pt x="798413" y="828882"/>
                    <a:pt x="871193" y="803282"/>
                    <a:pt x="792480" y="822960"/>
                  </a:cubicBezTo>
                  <a:cubicBezTo>
                    <a:pt x="782320" y="833120"/>
                    <a:pt x="773955" y="845470"/>
                    <a:pt x="762000" y="853440"/>
                  </a:cubicBezTo>
                  <a:cubicBezTo>
                    <a:pt x="753089" y="859381"/>
                    <a:pt x="741548" y="859840"/>
                    <a:pt x="731520" y="863600"/>
                  </a:cubicBezTo>
                  <a:cubicBezTo>
                    <a:pt x="714443" y="870004"/>
                    <a:pt x="696778" y="875273"/>
                    <a:pt x="680720" y="883920"/>
                  </a:cubicBezTo>
                  <a:cubicBezTo>
                    <a:pt x="652589" y="899067"/>
                    <a:pt x="629750" y="924617"/>
                    <a:pt x="599440" y="934720"/>
                  </a:cubicBezTo>
                  <a:cubicBezTo>
                    <a:pt x="589280" y="938107"/>
                    <a:pt x="578539" y="940091"/>
                    <a:pt x="568960" y="944880"/>
                  </a:cubicBezTo>
                  <a:cubicBezTo>
                    <a:pt x="558038" y="950341"/>
                    <a:pt x="549082" y="959142"/>
                    <a:pt x="538480" y="965200"/>
                  </a:cubicBezTo>
                  <a:cubicBezTo>
                    <a:pt x="525330" y="972714"/>
                    <a:pt x="510990" y="978006"/>
                    <a:pt x="497840" y="985520"/>
                  </a:cubicBezTo>
                  <a:cubicBezTo>
                    <a:pt x="436462" y="1020593"/>
                    <a:pt x="476399" y="1019760"/>
                    <a:pt x="365760" y="1056640"/>
                  </a:cubicBezTo>
                  <a:cubicBezTo>
                    <a:pt x="345440" y="1063413"/>
                    <a:pt x="324373" y="1068261"/>
                    <a:pt x="304800" y="1076960"/>
                  </a:cubicBezTo>
                  <a:cubicBezTo>
                    <a:pt x="293642" y="1081919"/>
                    <a:pt x="285478" y="1092321"/>
                    <a:pt x="274320" y="1097280"/>
                  </a:cubicBezTo>
                  <a:cubicBezTo>
                    <a:pt x="254747" y="1105979"/>
                    <a:pt x="231182" y="1105719"/>
                    <a:pt x="213360" y="1117600"/>
                  </a:cubicBezTo>
                  <a:cubicBezTo>
                    <a:pt x="126009" y="1175834"/>
                    <a:pt x="236528" y="1106016"/>
                    <a:pt x="152400" y="1148080"/>
                  </a:cubicBezTo>
                  <a:cubicBezTo>
                    <a:pt x="141478" y="1153541"/>
                    <a:pt x="133504" y="1164539"/>
                    <a:pt x="121920" y="1168400"/>
                  </a:cubicBezTo>
                  <a:cubicBezTo>
                    <a:pt x="102377" y="1174914"/>
                    <a:pt x="81070" y="1174091"/>
                    <a:pt x="60960" y="1178560"/>
                  </a:cubicBezTo>
                  <a:cubicBezTo>
                    <a:pt x="782" y="1191933"/>
                    <a:pt x="60220" y="1188720"/>
                    <a:pt x="0" y="1188720"/>
                  </a:cubicBezTo>
                </a:path>
              </a:pathLst>
            </a:cu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248400" y="1676400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P</a:t>
              </a:r>
              <a:endParaRPr lang="en-US" sz="20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153400" y="3124200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T</a:t>
              </a:r>
              <a:endParaRPr lang="en-US" sz="2000" b="1" dirty="0"/>
            </a:p>
          </p:txBody>
        </p:sp>
      </p:grpSp>
      <p:cxnSp>
        <p:nvCxnSpPr>
          <p:cNvPr id="20" name="Straight Arrow Connector 19"/>
          <p:cNvCxnSpPr/>
          <p:nvPr/>
        </p:nvCxnSpPr>
        <p:spPr>
          <a:xfrm>
            <a:off x="6195060" y="2842260"/>
            <a:ext cx="900000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5400000">
            <a:off x="6910800" y="3253200"/>
            <a:ext cx="504000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248400" y="2038290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FF0000"/>
                </a:solidFill>
              </a:rPr>
              <a:t>Liquid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315200" y="3048000"/>
            <a:ext cx="106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FF0000"/>
                </a:solidFill>
              </a:rPr>
              <a:t>Vapour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28600" y="4232464"/>
            <a:ext cx="8534400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b="1" dirty="0"/>
              <a:t>Dew Point: </a:t>
            </a:r>
            <a:r>
              <a:rPr lang="en-US" sz="2500" dirty="0"/>
              <a:t>The pressure and temperature condition at which </a:t>
            </a:r>
            <a:r>
              <a:rPr lang="en-US" sz="2500" u="sng" dirty="0"/>
              <a:t>a droplet</a:t>
            </a:r>
            <a:r>
              <a:rPr lang="en-US" sz="2500" dirty="0"/>
              <a:t> exists in equilibrium with a vapor system. </a:t>
            </a:r>
          </a:p>
          <a:p>
            <a:endParaRPr lang="en-US" sz="2500" dirty="0"/>
          </a:p>
          <a:p>
            <a:r>
              <a:rPr lang="en-US" sz="2500" b="1" dirty="0"/>
              <a:t>Bubble Point: </a:t>
            </a:r>
            <a:r>
              <a:rPr lang="en-US" sz="2500" dirty="0"/>
              <a:t>The pressure and temperature condition at which the system is all liquid, and in equilibrium with </a:t>
            </a:r>
            <a:r>
              <a:rPr lang="en-US" sz="2500" u="sng" dirty="0"/>
              <a:t>a bubble</a:t>
            </a:r>
            <a:r>
              <a:rPr lang="en-US" sz="2500" dirty="0"/>
              <a:t> of gas. 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193601" y="1383268"/>
            <a:ext cx="3368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behavior at different conditions? 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7162800" y="2438400"/>
            <a:ext cx="1143000" cy="1588"/>
          </a:xfrm>
          <a:prstGeom prst="straightConnector1">
            <a:avLst/>
          </a:prstGeom>
          <a:ln>
            <a:prstDash val="sysDash"/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rot="16200000">
            <a:off x="7200106" y="2399506"/>
            <a:ext cx="1143000" cy="1588"/>
          </a:xfrm>
          <a:prstGeom prst="straightConnector1">
            <a:avLst/>
          </a:prstGeom>
          <a:ln>
            <a:prstDash val="sysDash"/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rot="16200000" flipV="1">
            <a:off x="7391402" y="2057401"/>
            <a:ext cx="838201" cy="838199"/>
          </a:xfrm>
          <a:prstGeom prst="straightConnector1">
            <a:avLst/>
          </a:prstGeom>
          <a:ln>
            <a:prstDash val="sysDash"/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6858000" y="3581400"/>
            <a:ext cx="7120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/>
              <a:t>100 C</a:t>
            </a:r>
            <a:endParaRPr lang="en-US" b="1" dirty="0"/>
          </a:p>
        </p:txBody>
      </p:sp>
      <p:sp>
        <p:nvSpPr>
          <p:cNvPr id="39" name="Rectangle 38"/>
          <p:cNvSpPr/>
          <p:nvPr/>
        </p:nvSpPr>
        <p:spPr>
          <a:xfrm>
            <a:off x="5334000" y="2667000"/>
            <a:ext cx="673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/>
              <a:t>1 bar</a:t>
            </a:r>
            <a:endParaRPr lang="en-US" b="1" dirty="0"/>
          </a:p>
        </p:txBody>
      </p:sp>
      <p:cxnSp>
        <p:nvCxnSpPr>
          <p:cNvPr id="41" name="Straight Arrow Connector 40"/>
          <p:cNvCxnSpPr/>
          <p:nvPr/>
        </p:nvCxnSpPr>
        <p:spPr>
          <a:xfrm rot="5400000" flipH="1" flipV="1">
            <a:off x="1485900" y="2019300"/>
            <a:ext cx="381000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rot="5400000" flipH="1" flipV="1">
            <a:off x="2629694" y="2018506"/>
            <a:ext cx="381000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2" grpId="0"/>
      <p:bldP spid="38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Phase Diagrams – </a:t>
            </a:r>
            <a:r>
              <a:rPr lang="en-US" sz="3600" dirty="0"/>
              <a:t>Pure component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3657600" cy="1066800"/>
          </a:xfrm>
        </p:spPr>
        <p:txBody>
          <a:bodyPr>
            <a:noAutofit/>
          </a:bodyPr>
          <a:lstStyle/>
          <a:p>
            <a:pPr lvl="1"/>
            <a:r>
              <a:rPr lang="pt-BR" dirty="0"/>
              <a:t>Critical point</a:t>
            </a:r>
          </a:p>
          <a:p>
            <a:pPr lvl="2">
              <a:buNone/>
            </a:pPr>
            <a:endParaRPr lang="en-US" dirty="0"/>
          </a:p>
          <a:p>
            <a:pPr lvl="2"/>
            <a:endParaRPr lang="en-US" baseline="-25000" dirty="0"/>
          </a:p>
        </p:txBody>
      </p:sp>
      <p:grpSp>
        <p:nvGrpSpPr>
          <p:cNvPr id="4" name="Group 17"/>
          <p:cNvGrpSpPr/>
          <p:nvPr/>
        </p:nvGrpSpPr>
        <p:grpSpPr>
          <a:xfrm>
            <a:off x="4419600" y="1417900"/>
            <a:ext cx="2849300" cy="2541000"/>
            <a:chOff x="5943600" y="1219200"/>
            <a:chExt cx="2849300" cy="2541000"/>
          </a:xfrm>
        </p:grpSpPr>
        <p:cxnSp>
          <p:nvCxnSpPr>
            <p:cNvPr id="9" name="Straight Arrow Connector 8"/>
            <p:cNvCxnSpPr/>
            <p:nvPr/>
          </p:nvCxnSpPr>
          <p:spPr>
            <a:xfrm rot="5400000" flipH="1" flipV="1">
              <a:off x="5016000" y="2679406"/>
              <a:ext cx="21600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 flipV="1">
              <a:off x="5943600" y="3581400"/>
              <a:ext cx="26280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Freeform 14"/>
            <p:cNvSpPr/>
            <p:nvPr/>
          </p:nvSpPr>
          <p:spPr>
            <a:xfrm>
              <a:off x="6400800" y="2057400"/>
              <a:ext cx="1544320" cy="1191933"/>
            </a:xfrm>
            <a:custGeom>
              <a:avLst/>
              <a:gdLst>
                <a:gd name="connsiteX0" fmla="*/ 1544320 w 1544320"/>
                <a:gd name="connsiteY0" fmla="*/ 0 h 1191933"/>
                <a:gd name="connsiteX1" fmla="*/ 1524000 w 1544320"/>
                <a:gd name="connsiteY1" fmla="*/ 30480 h 1191933"/>
                <a:gd name="connsiteX2" fmla="*/ 1503680 w 1544320"/>
                <a:gd name="connsiteY2" fmla="*/ 101600 h 1191933"/>
                <a:gd name="connsiteX3" fmla="*/ 1463040 w 1544320"/>
                <a:gd name="connsiteY3" fmla="*/ 172720 h 1191933"/>
                <a:gd name="connsiteX4" fmla="*/ 1442720 w 1544320"/>
                <a:gd name="connsiteY4" fmla="*/ 233680 h 1191933"/>
                <a:gd name="connsiteX5" fmla="*/ 1391920 w 1544320"/>
                <a:gd name="connsiteY5" fmla="*/ 314960 h 1191933"/>
                <a:gd name="connsiteX6" fmla="*/ 1361440 w 1544320"/>
                <a:gd name="connsiteY6" fmla="*/ 335280 h 1191933"/>
                <a:gd name="connsiteX7" fmla="*/ 1341120 w 1544320"/>
                <a:gd name="connsiteY7" fmla="*/ 375920 h 1191933"/>
                <a:gd name="connsiteX8" fmla="*/ 1219200 w 1544320"/>
                <a:gd name="connsiteY8" fmla="*/ 508000 h 1191933"/>
                <a:gd name="connsiteX9" fmla="*/ 1158240 w 1544320"/>
                <a:gd name="connsiteY9" fmla="*/ 558800 h 1191933"/>
                <a:gd name="connsiteX10" fmla="*/ 1127760 w 1544320"/>
                <a:gd name="connsiteY10" fmla="*/ 568960 h 1191933"/>
                <a:gd name="connsiteX11" fmla="*/ 1097280 w 1544320"/>
                <a:gd name="connsiteY11" fmla="*/ 599440 h 1191933"/>
                <a:gd name="connsiteX12" fmla="*/ 1076960 w 1544320"/>
                <a:gd name="connsiteY12" fmla="*/ 629920 h 1191933"/>
                <a:gd name="connsiteX13" fmla="*/ 1026160 w 1544320"/>
                <a:gd name="connsiteY13" fmla="*/ 660400 h 1191933"/>
                <a:gd name="connsiteX14" fmla="*/ 985520 w 1544320"/>
                <a:gd name="connsiteY14" fmla="*/ 690880 h 1191933"/>
                <a:gd name="connsiteX15" fmla="*/ 924560 w 1544320"/>
                <a:gd name="connsiteY15" fmla="*/ 731520 h 1191933"/>
                <a:gd name="connsiteX16" fmla="*/ 863600 w 1544320"/>
                <a:gd name="connsiteY16" fmla="*/ 782320 h 1191933"/>
                <a:gd name="connsiteX17" fmla="*/ 792480 w 1544320"/>
                <a:gd name="connsiteY17" fmla="*/ 822960 h 1191933"/>
                <a:gd name="connsiteX18" fmla="*/ 762000 w 1544320"/>
                <a:gd name="connsiteY18" fmla="*/ 853440 h 1191933"/>
                <a:gd name="connsiteX19" fmla="*/ 731520 w 1544320"/>
                <a:gd name="connsiteY19" fmla="*/ 863600 h 1191933"/>
                <a:gd name="connsiteX20" fmla="*/ 680720 w 1544320"/>
                <a:gd name="connsiteY20" fmla="*/ 883920 h 1191933"/>
                <a:gd name="connsiteX21" fmla="*/ 599440 w 1544320"/>
                <a:gd name="connsiteY21" fmla="*/ 934720 h 1191933"/>
                <a:gd name="connsiteX22" fmla="*/ 568960 w 1544320"/>
                <a:gd name="connsiteY22" fmla="*/ 944880 h 1191933"/>
                <a:gd name="connsiteX23" fmla="*/ 538480 w 1544320"/>
                <a:gd name="connsiteY23" fmla="*/ 965200 h 1191933"/>
                <a:gd name="connsiteX24" fmla="*/ 497840 w 1544320"/>
                <a:gd name="connsiteY24" fmla="*/ 985520 h 1191933"/>
                <a:gd name="connsiteX25" fmla="*/ 365760 w 1544320"/>
                <a:gd name="connsiteY25" fmla="*/ 1056640 h 1191933"/>
                <a:gd name="connsiteX26" fmla="*/ 304800 w 1544320"/>
                <a:gd name="connsiteY26" fmla="*/ 1076960 h 1191933"/>
                <a:gd name="connsiteX27" fmla="*/ 274320 w 1544320"/>
                <a:gd name="connsiteY27" fmla="*/ 1097280 h 1191933"/>
                <a:gd name="connsiteX28" fmla="*/ 213360 w 1544320"/>
                <a:gd name="connsiteY28" fmla="*/ 1117600 h 1191933"/>
                <a:gd name="connsiteX29" fmla="*/ 152400 w 1544320"/>
                <a:gd name="connsiteY29" fmla="*/ 1148080 h 1191933"/>
                <a:gd name="connsiteX30" fmla="*/ 121920 w 1544320"/>
                <a:gd name="connsiteY30" fmla="*/ 1168400 h 1191933"/>
                <a:gd name="connsiteX31" fmla="*/ 60960 w 1544320"/>
                <a:gd name="connsiteY31" fmla="*/ 1178560 h 1191933"/>
                <a:gd name="connsiteX32" fmla="*/ 0 w 1544320"/>
                <a:gd name="connsiteY32" fmla="*/ 1188720 h 119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44320" h="1191933">
                  <a:moveTo>
                    <a:pt x="1544320" y="0"/>
                  </a:moveTo>
                  <a:cubicBezTo>
                    <a:pt x="1537547" y="10160"/>
                    <a:pt x="1529461" y="19558"/>
                    <a:pt x="1524000" y="30480"/>
                  </a:cubicBezTo>
                  <a:cubicBezTo>
                    <a:pt x="1511719" y="55042"/>
                    <a:pt x="1513446" y="75558"/>
                    <a:pt x="1503680" y="101600"/>
                  </a:cubicBezTo>
                  <a:cubicBezTo>
                    <a:pt x="1455025" y="231348"/>
                    <a:pt x="1510203" y="66603"/>
                    <a:pt x="1463040" y="172720"/>
                  </a:cubicBezTo>
                  <a:cubicBezTo>
                    <a:pt x="1454341" y="192293"/>
                    <a:pt x="1452299" y="214522"/>
                    <a:pt x="1442720" y="233680"/>
                  </a:cubicBezTo>
                  <a:cubicBezTo>
                    <a:pt x="1426624" y="265872"/>
                    <a:pt x="1418298" y="288582"/>
                    <a:pt x="1391920" y="314960"/>
                  </a:cubicBezTo>
                  <a:cubicBezTo>
                    <a:pt x="1383286" y="323594"/>
                    <a:pt x="1371600" y="328507"/>
                    <a:pt x="1361440" y="335280"/>
                  </a:cubicBezTo>
                  <a:cubicBezTo>
                    <a:pt x="1354667" y="348827"/>
                    <a:pt x="1349521" y="363318"/>
                    <a:pt x="1341120" y="375920"/>
                  </a:cubicBezTo>
                  <a:cubicBezTo>
                    <a:pt x="1308832" y="424352"/>
                    <a:pt x="1258764" y="468436"/>
                    <a:pt x="1219200" y="508000"/>
                  </a:cubicBezTo>
                  <a:cubicBezTo>
                    <a:pt x="1196730" y="530470"/>
                    <a:pt x="1186530" y="544655"/>
                    <a:pt x="1158240" y="558800"/>
                  </a:cubicBezTo>
                  <a:cubicBezTo>
                    <a:pt x="1148661" y="563589"/>
                    <a:pt x="1137920" y="565573"/>
                    <a:pt x="1127760" y="568960"/>
                  </a:cubicBezTo>
                  <a:cubicBezTo>
                    <a:pt x="1117600" y="579120"/>
                    <a:pt x="1106478" y="588402"/>
                    <a:pt x="1097280" y="599440"/>
                  </a:cubicBezTo>
                  <a:cubicBezTo>
                    <a:pt x="1089463" y="608821"/>
                    <a:pt x="1086231" y="621973"/>
                    <a:pt x="1076960" y="629920"/>
                  </a:cubicBezTo>
                  <a:cubicBezTo>
                    <a:pt x="1061967" y="642771"/>
                    <a:pt x="1042591" y="649446"/>
                    <a:pt x="1026160" y="660400"/>
                  </a:cubicBezTo>
                  <a:cubicBezTo>
                    <a:pt x="1012071" y="669793"/>
                    <a:pt x="998377" y="679860"/>
                    <a:pt x="985520" y="690880"/>
                  </a:cubicBezTo>
                  <a:cubicBezTo>
                    <a:pt x="937089" y="732392"/>
                    <a:pt x="976406" y="714238"/>
                    <a:pt x="924560" y="731520"/>
                  </a:cubicBezTo>
                  <a:cubicBezTo>
                    <a:pt x="884501" y="791608"/>
                    <a:pt x="929224" y="735446"/>
                    <a:pt x="863600" y="782320"/>
                  </a:cubicBezTo>
                  <a:cubicBezTo>
                    <a:pt x="798413" y="828882"/>
                    <a:pt x="871193" y="803282"/>
                    <a:pt x="792480" y="822960"/>
                  </a:cubicBezTo>
                  <a:cubicBezTo>
                    <a:pt x="782320" y="833120"/>
                    <a:pt x="773955" y="845470"/>
                    <a:pt x="762000" y="853440"/>
                  </a:cubicBezTo>
                  <a:cubicBezTo>
                    <a:pt x="753089" y="859381"/>
                    <a:pt x="741548" y="859840"/>
                    <a:pt x="731520" y="863600"/>
                  </a:cubicBezTo>
                  <a:cubicBezTo>
                    <a:pt x="714443" y="870004"/>
                    <a:pt x="696778" y="875273"/>
                    <a:pt x="680720" y="883920"/>
                  </a:cubicBezTo>
                  <a:cubicBezTo>
                    <a:pt x="652589" y="899067"/>
                    <a:pt x="629750" y="924617"/>
                    <a:pt x="599440" y="934720"/>
                  </a:cubicBezTo>
                  <a:cubicBezTo>
                    <a:pt x="589280" y="938107"/>
                    <a:pt x="578539" y="940091"/>
                    <a:pt x="568960" y="944880"/>
                  </a:cubicBezTo>
                  <a:cubicBezTo>
                    <a:pt x="558038" y="950341"/>
                    <a:pt x="549082" y="959142"/>
                    <a:pt x="538480" y="965200"/>
                  </a:cubicBezTo>
                  <a:cubicBezTo>
                    <a:pt x="525330" y="972714"/>
                    <a:pt x="510990" y="978006"/>
                    <a:pt x="497840" y="985520"/>
                  </a:cubicBezTo>
                  <a:cubicBezTo>
                    <a:pt x="436462" y="1020593"/>
                    <a:pt x="476399" y="1019760"/>
                    <a:pt x="365760" y="1056640"/>
                  </a:cubicBezTo>
                  <a:cubicBezTo>
                    <a:pt x="345440" y="1063413"/>
                    <a:pt x="324373" y="1068261"/>
                    <a:pt x="304800" y="1076960"/>
                  </a:cubicBezTo>
                  <a:cubicBezTo>
                    <a:pt x="293642" y="1081919"/>
                    <a:pt x="285478" y="1092321"/>
                    <a:pt x="274320" y="1097280"/>
                  </a:cubicBezTo>
                  <a:cubicBezTo>
                    <a:pt x="254747" y="1105979"/>
                    <a:pt x="231182" y="1105719"/>
                    <a:pt x="213360" y="1117600"/>
                  </a:cubicBezTo>
                  <a:cubicBezTo>
                    <a:pt x="126009" y="1175834"/>
                    <a:pt x="236528" y="1106016"/>
                    <a:pt x="152400" y="1148080"/>
                  </a:cubicBezTo>
                  <a:cubicBezTo>
                    <a:pt x="141478" y="1153541"/>
                    <a:pt x="133504" y="1164539"/>
                    <a:pt x="121920" y="1168400"/>
                  </a:cubicBezTo>
                  <a:cubicBezTo>
                    <a:pt x="102377" y="1174914"/>
                    <a:pt x="81070" y="1174091"/>
                    <a:pt x="60960" y="1178560"/>
                  </a:cubicBezTo>
                  <a:cubicBezTo>
                    <a:pt x="782" y="1191933"/>
                    <a:pt x="60220" y="1188720"/>
                    <a:pt x="0" y="1188720"/>
                  </a:cubicBezTo>
                </a:path>
              </a:pathLst>
            </a:cu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978325" y="1219200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P</a:t>
              </a:r>
              <a:endParaRPr lang="en-US" sz="20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88100" y="3269065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T</a:t>
              </a:r>
              <a:endParaRPr lang="en-US" sz="2000" b="1" dirty="0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4800600" y="2514600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70C0"/>
                </a:solidFill>
              </a:rPr>
              <a:t>Liquid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86400" y="32467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70C0"/>
                </a:solidFill>
              </a:rPr>
              <a:t>Vapour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17025" y="4960203"/>
            <a:ext cx="8686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400" dirty="0"/>
              <a:t>Temperature and pressure for which liquid and vapor are no longer distinguishable.</a:t>
            </a:r>
          </a:p>
        </p:txBody>
      </p:sp>
      <p:sp>
        <p:nvSpPr>
          <p:cNvPr id="18" name="Diamond 17"/>
          <p:cNvSpPr/>
          <p:nvPr/>
        </p:nvSpPr>
        <p:spPr>
          <a:xfrm>
            <a:off x="6338475" y="2152300"/>
            <a:ext cx="180000" cy="1800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6447100" y="2388950"/>
            <a:ext cx="0" cy="1296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rot="16200000" flipH="1" flipV="1">
            <a:off x="5467925" y="1439351"/>
            <a:ext cx="0" cy="1620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137950" y="1986025"/>
            <a:ext cx="533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P</a:t>
            </a:r>
            <a:r>
              <a:rPr lang="pt-BR" sz="2800" b="1" baseline="-25000" dirty="0"/>
              <a:t>c</a:t>
            </a:r>
            <a:endParaRPr lang="en-US" sz="2800" b="1" baseline="-25000" dirty="0"/>
          </a:p>
        </p:txBody>
      </p:sp>
      <p:sp>
        <p:nvSpPr>
          <p:cNvPr id="31" name="TextBox 30"/>
          <p:cNvSpPr txBox="1"/>
          <p:nvPr/>
        </p:nvSpPr>
        <p:spPr>
          <a:xfrm>
            <a:off x="6271550" y="3728975"/>
            <a:ext cx="457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T</a:t>
            </a:r>
            <a:r>
              <a:rPr lang="pt-BR" sz="2800" b="1" baseline="-25000" dirty="0"/>
              <a:t>c</a:t>
            </a:r>
            <a:endParaRPr lang="en-US" sz="2800" b="1" baseline="-25000" dirty="0"/>
          </a:p>
        </p:txBody>
      </p:sp>
      <p:sp>
        <p:nvSpPr>
          <p:cNvPr id="32" name="TextBox 31"/>
          <p:cNvSpPr txBox="1"/>
          <p:nvPr/>
        </p:nvSpPr>
        <p:spPr>
          <a:xfrm>
            <a:off x="4953000" y="1810568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70C0"/>
                </a:solidFill>
              </a:rPr>
              <a:t>Critical Point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34" name="Straight Connector 33"/>
          <p:cNvCxnSpPr>
            <a:stCxn id="18" idx="3"/>
          </p:cNvCxnSpPr>
          <p:nvPr/>
        </p:nvCxnSpPr>
        <p:spPr>
          <a:xfrm>
            <a:off x="6518475" y="2242300"/>
            <a:ext cx="1476000" cy="0"/>
          </a:xfrm>
          <a:prstGeom prst="line">
            <a:avLst/>
          </a:prstGeom>
          <a:ln>
            <a:prstDash val="lgDash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5400000" flipH="1" flipV="1">
            <a:off x="5901950" y="1588800"/>
            <a:ext cx="1044000" cy="0"/>
          </a:xfrm>
          <a:prstGeom prst="line">
            <a:avLst/>
          </a:prstGeom>
          <a:ln>
            <a:prstDash val="lgDash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705600" y="1417900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0070C0"/>
                </a:solidFill>
              </a:rPr>
              <a:t>Supercritical region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781800" y="2713300"/>
            <a:ext cx="1905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0070C0"/>
                </a:solidFill>
              </a:rPr>
              <a:t>Gasous phase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26" name="Slide Number Placehold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5029200" y="2590800"/>
            <a:ext cx="990600" cy="609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76200" y="2209800"/>
            <a:ext cx="4114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liquid and gas are in equilibrium along the vapor pressure curve.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0" grpId="0"/>
      <p:bldP spid="31" grpId="0"/>
      <p:bldP spid="32" grpId="0"/>
      <p:bldP spid="39" grpId="0"/>
      <p:bldP spid="41" grpId="0"/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Phase Diagrams – </a:t>
            </a:r>
            <a:r>
              <a:rPr lang="en-US" sz="3600" dirty="0"/>
              <a:t>Pure component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95400"/>
            <a:ext cx="4876800" cy="4495800"/>
          </a:xfrm>
        </p:spPr>
        <p:txBody>
          <a:bodyPr>
            <a:noAutofit/>
          </a:bodyPr>
          <a:lstStyle/>
          <a:p>
            <a:pPr marL="173038" lvl="1" indent="-173038"/>
            <a:r>
              <a:rPr lang="en-US" i="1" dirty="0"/>
              <a:t> Isobaric heating</a:t>
            </a:r>
          </a:p>
          <a:p>
            <a:pPr marL="173038" lvl="1" indent="-173038"/>
            <a:r>
              <a:rPr lang="pt-BR" i="1" dirty="0"/>
              <a:t> A path without phase change</a:t>
            </a:r>
          </a:p>
          <a:p>
            <a:pPr marL="573088" lvl="2" indent="-173038"/>
            <a:r>
              <a:rPr lang="en-US" i="1" dirty="0"/>
              <a:t>liquid, </a:t>
            </a:r>
            <a:r>
              <a:rPr lang="en-US" dirty="0"/>
              <a:t>or high-density (A) to a </a:t>
            </a:r>
            <a:r>
              <a:rPr lang="en-US" i="1" dirty="0"/>
              <a:t>gas, </a:t>
            </a:r>
            <a:r>
              <a:rPr lang="en-US" dirty="0"/>
              <a:t>or low-density (B) </a:t>
            </a:r>
          </a:p>
          <a:p>
            <a:pPr marL="173038" lvl="1" indent="-173038"/>
            <a:r>
              <a:rPr lang="pt-BR" i="1" dirty="0"/>
              <a:t> Supercritical fluid (SCF)</a:t>
            </a:r>
          </a:p>
          <a:p>
            <a:pPr marL="173038" lvl="1" indent="-173038"/>
            <a:r>
              <a:rPr lang="pt-BR" i="1" dirty="0"/>
              <a:t> </a:t>
            </a:r>
            <a:r>
              <a:rPr lang="pt-BR" b="1" i="1" dirty="0">
                <a:solidFill>
                  <a:srgbClr val="008000"/>
                </a:solidFill>
              </a:rPr>
              <a:t>CO2 </a:t>
            </a:r>
          </a:p>
          <a:p>
            <a:pPr marL="573088" lvl="2" indent="-173038"/>
            <a:r>
              <a:rPr lang="pt-BR" b="1" i="1" dirty="0"/>
              <a:t>31 </a:t>
            </a:r>
            <a:r>
              <a:rPr lang="en-US" b="1" i="1" dirty="0"/>
              <a:t>°C, 73.8 bar</a:t>
            </a:r>
          </a:p>
          <a:p>
            <a:pPr marL="573088" lvl="2" indent="-173038"/>
            <a:r>
              <a:rPr lang="en-US" i="1" dirty="0"/>
              <a:t>expanding to fill its container like a gas but with a density like that of a liquid!</a:t>
            </a:r>
          </a:p>
          <a:p>
            <a:pPr marL="573088" lvl="2" indent="-173038"/>
            <a:r>
              <a:rPr lang="en-US" i="1" dirty="0"/>
              <a:t> SC-CO2 may act </a:t>
            </a:r>
            <a:r>
              <a:rPr lang="en-US" b="1" i="1" u="sng" dirty="0">
                <a:solidFill>
                  <a:srgbClr val="008000"/>
                </a:solidFill>
              </a:rPr>
              <a:t>differently!!</a:t>
            </a:r>
            <a:r>
              <a:rPr lang="en-US" i="1" dirty="0"/>
              <a:t> when neighboring hydrocarbon</a:t>
            </a:r>
          </a:p>
          <a:p>
            <a:pPr marL="573088" lvl="2" indent="-173038"/>
            <a:endParaRPr lang="en-US" sz="2800" i="1" dirty="0"/>
          </a:p>
        </p:txBody>
      </p:sp>
      <p:grpSp>
        <p:nvGrpSpPr>
          <p:cNvPr id="4" name="Group 17"/>
          <p:cNvGrpSpPr/>
          <p:nvPr/>
        </p:nvGrpSpPr>
        <p:grpSpPr>
          <a:xfrm>
            <a:off x="4923100" y="1600200"/>
            <a:ext cx="3992300" cy="3295710"/>
            <a:chOff x="5943600" y="483600"/>
            <a:chExt cx="3992300" cy="3295710"/>
          </a:xfrm>
        </p:grpSpPr>
        <p:cxnSp>
          <p:nvCxnSpPr>
            <p:cNvPr id="9" name="Straight Arrow Connector 8"/>
            <p:cNvCxnSpPr/>
            <p:nvPr/>
          </p:nvCxnSpPr>
          <p:spPr>
            <a:xfrm rot="5400000" flipH="1" flipV="1">
              <a:off x="4656000" y="2319406"/>
              <a:ext cx="28800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 flipV="1">
              <a:off x="5943600" y="3581400"/>
              <a:ext cx="36000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Freeform 14"/>
            <p:cNvSpPr/>
            <p:nvPr/>
          </p:nvSpPr>
          <p:spPr>
            <a:xfrm>
              <a:off x="6400800" y="1398000"/>
              <a:ext cx="2392100" cy="1851333"/>
            </a:xfrm>
            <a:custGeom>
              <a:avLst/>
              <a:gdLst>
                <a:gd name="connsiteX0" fmla="*/ 1544320 w 1544320"/>
                <a:gd name="connsiteY0" fmla="*/ 0 h 1191933"/>
                <a:gd name="connsiteX1" fmla="*/ 1524000 w 1544320"/>
                <a:gd name="connsiteY1" fmla="*/ 30480 h 1191933"/>
                <a:gd name="connsiteX2" fmla="*/ 1503680 w 1544320"/>
                <a:gd name="connsiteY2" fmla="*/ 101600 h 1191933"/>
                <a:gd name="connsiteX3" fmla="*/ 1463040 w 1544320"/>
                <a:gd name="connsiteY3" fmla="*/ 172720 h 1191933"/>
                <a:gd name="connsiteX4" fmla="*/ 1442720 w 1544320"/>
                <a:gd name="connsiteY4" fmla="*/ 233680 h 1191933"/>
                <a:gd name="connsiteX5" fmla="*/ 1391920 w 1544320"/>
                <a:gd name="connsiteY5" fmla="*/ 314960 h 1191933"/>
                <a:gd name="connsiteX6" fmla="*/ 1361440 w 1544320"/>
                <a:gd name="connsiteY6" fmla="*/ 335280 h 1191933"/>
                <a:gd name="connsiteX7" fmla="*/ 1341120 w 1544320"/>
                <a:gd name="connsiteY7" fmla="*/ 375920 h 1191933"/>
                <a:gd name="connsiteX8" fmla="*/ 1219200 w 1544320"/>
                <a:gd name="connsiteY8" fmla="*/ 508000 h 1191933"/>
                <a:gd name="connsiteX9" fmla="*/ 1158240 w 1544320"/>
                <a:gd name="connsiteY9" fmla="*/ 558800 h 1191933"/>
                <a:gd name="connsiteX10" fmla="*/ 1127760 w 1544320"/>
                <a:gd name="connsiteY10" fmla="*/ 568960 h 1191933"/>
                <a:gd name="connsiteX11" fmla="*/ 1097280 w 1544320"/>
                <a:gd name="connsiteY11" fmla="*/ 599440 h 1191933"/>
                <a:gd name="connsiteX12" fmla="*/ 1076960 w 1544320"/>
                <a:gd name="connsiteY12" fmla="*/ 629920 h 1191933"/>
                <a:gd name="connsiteX13" fmla="*/ 1026160 w 1544320"/>
                <a:gd name="connsiteY13" fmla="*/ 660400 h 1191933"/>
                <a:gd name="connsiteX14" fmla="*/ 985520 w 1544320"/>
                <a:gd name="connsiteY14" fmla="*/ 690880 h 1191933"/>
                <a:gd name="connsiteX15" fmla="*/ 924560 w 1544320"/>
                <a:gd name="connsiteY15" fmla="*/ 731520 h 1191933"/>
                <a:gd name="connsiteX16" fmla="*/ 863600 w 1544320"/>
                <a:gd name="connsiteY16" fmla="*/ 782320 h 1191933"/>
                <a:gd name="connsiteX17" fmla="*/ 792480 w 1544320"/>
                <a:gd name="connsiteY17" fmla="*/ 822960 h 1191933"/>
                <a:gd name="connsiteX18" fmla="*/ 762000 w 1544320"/>
                <a:gd name="connsiteY18" fmla="*/ 853440 h 1191933"/>
                <a:gd name="connsiteX19" fmla="*/ 731520 w 1544320"/>
                <a:gd name="connsiteY19" fmla="*/ 863600 h 1191933"/>
                <a:gd name="connsiteX20" fmla="*/ 680720 w 1544320"/>
                <a:gd name="connsiteY20" fmla="*/ 883920 h 1191933"/>
                <a:gd name="connsiteX21" fmla="*/ 599440 w 1544320"/>
                <a:gd name="connsiteY21" fmla="*/ 934720 h 1191933"/>
                <a:gd name="connsiteX22" fmla="*/ 568960 w 1544320"/>
                <a:gd name="connsiteY22" fmla="*/ 944880 h 1191933"/>
                <a:gd name="connsiteX23" fmla="*/ 538480 w 1544320"/>
                <a:gd name="connsiteY23" fmla="*/ 965200 h 1191933"/>
                <a:gd name="connsiteX24" fmla="*/ 497840 w 1544320"/>
                <a:gd name="connsiteY24" fmla="*/ 985520 h 1191933"/>
                <a:gd name="connsiteX25" fmla="*/ 365760 w 1544320"/>
                <a:gd name="connsiteY25" fmla="*/ 1056640 h 1191933"/>
                <a:gd name="connsiteX26" fmla="*/ 304800 w 1544320"/>
                <a:gd name="connsiteY26" fmla="*/ 1076960 h 1191933"/>
                <a:gd name="connsiteX27" fmla="*/ 274320 w 1544320"/>
                <a:gd name="connsiteY27" fmla="*/ 1097280 h 1191933"/>
                <a:gd name="connsiteX28" fmla="*/ 213360 w 1544320"/>
                <a:gd name="connsiteY28" fmla="*/ 1117600 h 1191933"/>
                <a:gd name="connsiteX29" fmla="*/ 152400 w 1544320"/>
                <a:gd name="connsiteY29" fmla="*/ 1148080 h 1191933"/>
                <a:gd name="connsiteX30" fmla="*/ 121920 w 1544320"/>
                <a:gd name="connsiteY30" fmla="*/ 1168400 h 1191933"/>
                <a:gd name="connsiteX31" fmla="*/ 60960 w 1544320"/>
                <a:gd name="connsiteY31" fmla="*/ 1178560 h 1191933"/>
                <a:gd name="connsiteX32" fmla="*/ 0 w 1544320"/>
                <a:gd name="connsiteY32" fmla="*/ 1188720 h 119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44320" h="1191933">
                  <a:moveTo>
                    <a:pt x="1544320" y="0"/>
                  </a:moveTo>
                  <a:cubicBezTo>
                    <a:pt x="1537547" y="10160"/>
                    <a:pt x="1529461" y="19558"/>
                    <a:pt x="1524000" y="30480"/>
                  </a:cubicBezTo>
                  <a:cubicBezTo>
                    <a:pt x="1511719" y="55042"/>
                    <a:pt x="1513446" y="75558"/>
                    <a:pt x="1503680" y="101600"/>
                  </a:cubicBezTo>
                  <a:cubicBezTo>
                    <a:pt x="1455025" y="231348"/>
                    <a:pt x="1510203" y="66603"/>
                    <a:pt x="1463040" y="172720"/>
                  </a:cubicBezTo>
                  <a:cubicBezTo>
                    <a:pt x="1454341" y="192293"/>
                    <a:pt x="1452299" y="214522"/>
                    <a:pt x="1442720" y="233680"/>
                  </a:cubicBezTo>
                  <a:cubicBezTo>
                    <a:pt x="1426624" y="265872"/>
                    <a:pt x="1418298" y="288582"/>
                    <a:pt x="1391920" y="314960"/>
                  </a:cubicBezTo>
                  <a:cubicBezTo>
                    <a:pt x="1383286" y="323594"/>
                    <a:pt x="1371600" y="328507"/>
                    <a:pt x="1361440" y="335280"/>
                  </a:cubicBezTo>
                  <a:cubicBezTo>
                    <a:pt x="1354667" y="348827"/>
                    <a:pt x="1349521" y="363318"/>
                    <a:pt x="1341120" y="375920"/>
                  </a:cubicBezTo>
                  <a:cubicBezTo>
                    <a:pt x="1308832" y="424352"/>
                    <a:pt x="1258764" y="468436"/>
                    <a:pt x="1219200" y="508000"/>
                  </a:cubicBezTo>
                  <a:cubicBezTo>
                    <a:pt x="1196730" y="530470"/>
                    <a:pt x="1186530" y="544655"/>
                    <a:pt x="1158240" y="558800"/>
                  </a:cubicBezTo>
                  <a:cubicBezTo>
                    <a:pt x="1148661" y="563589"/>
                    <a:pt x="1137920" y="565573"/>
                    <a:pt x="1127760" y="568960"/>
                  </a:cubicBezTo>
                  <a:cubicBezTo>
                    <a:pt x="1117600" y="579120"/>
                    <a:pt x="1106478" y="588402"/>
                    <a:pt x="1097280" y="599440"/>
                  </a:cubicBezTo>
                  <a:cubicBezTo>
                    <a:pt x="1089463" y="608821"/>
                    <a:pt x="1086231" y="621973"/>
                    <a:pt x="1076960" y="629920"/>
                  </a:cubicBezTo>
                  <a:cubicBezTo>
                    <a:pt x="1061967" y="642771"/>
                    <a:pt x="1042591" y="649446"/>
                    <a:pt x="1026160" y="660400"/>
                  </a:cubicBezTo>
                  <a:cubicBezTo>
                    <a:pt x="1012071" y="669793"/>
                    <a:pt x="998377" y="679860"/>
                    <a:pt x="985520" y="690880"/>
                  </a:cubicBezTo>
                  <a:cubicBezTo>
                    <a:pt x="937089" y="732392"/>
                    <a:pt x="976406" y="714238"/>
                    <a:pt x="924560" y="731520"/>
                  </a:cubicBezTo>
                  <a:cubicBezTo>
                    <a:pt x="884501" y="791608"/>
                    <a:pt x="929224" y="735446"/>
                    <a:pt x="863600" y="782320"/>
                  </a:cubicBezTo>
                  <a:cubicBezTo>
                    <a:pt x="798413" y="828882"/>
                    <a:pt x="871193" y="803282"/>
                    <a:pt x="792480" y="822960"/>
                  </a:cubicBezTo>
                  <a:cubicBezTo>
                    <a:pt x="782320" y="833120"/>
                    <a:pt x="773955" y="845470"/>
                    <a:pt x="762000" y="853440"/>
                  </a:cubicBezTo>
                  <a:cubicBezTo>
                    <a:pt x="753089" y="859381"/>
                    <a:pt x="741548" y="859840"/>
                    <a:pt x="731520" y="863600"/>
                  </a:cubicBezTo>
                  <a:cubicBezTo>
                    <a:pt x="714443" y="870004"/>
                    <a:pt x="696778" y="875273"/>
                    <a:pt x="680720" y="883920"/>
                  </a:cubicBezTo>
                  <a:cubicBezTo>
                    <a:pt x="652589" y="899067"/>
                    <a:pt x="629750" y="924617"/>
                    <a:pt x="599440" y="934720"/>
                  </a:cubicBezTo>
                  <a:cubicBezTo>
                    <a:pt x="589280" y="938107"/>
                    <a:pt x="578539" y="940091"/>
                    <a:pt x="568960" y="944880"/>
                  </a:cubicBezTo>
                  <a:cubicBezTo>
                    <a:pt x="558038" y="950341"/>
                    <a:pt x="549082" y="959142"/>
                    <a:pt x="538480" y="965200"/>
                  </a:cubicBezTo>
                  <a:cubicBezTo>
                    <a:pt x="525330" y="972714"/>
                    <a:pt x="510990" y="978006"/>
                    <a:pt x="497840" y="985520"/>
                  </a:cubicBezTo>
                  <a:cubicBezTo>
                    <a:pt x="436462" y="1020593"/>
                    <a:pt x="476399" y="1019760"/>
                    <a:pt x="365760" y="1056640"/>
                  </a:cubicBezTo>
                  <a:cubicBezTo>
                    <a:pt x="345440" y="1063413"/>
                    <a:pt x="324373" y="1068261"/>
                    <a:pt x="304800" y="1076960"/>
                  </a:cubicBezTo>
                  <a:cubicBezTo>
                    <a:pt x="293642" y="1081919"/>
                    <a:pt x="285478" y="1092321"/>
                    <a:pt x="274320" y="1097280"/>
                  </a:cubicBezTo>
                  <a:cubicBezTo>
                    <a:pt x="254747" y="1105979"/>
                    <a:pt x="231182" y="1105719"/>
                    <a:pt x="213360" y="1117600"/>
                  </a:cubicBezTo>
                  <a:cubicBezTo>
                    <a:pt x="126009" y="1175834"/>
                    <a:pt x="236528" y="1106016"/>
                    <a:pt x="152400" y="1148080"/>
                  </a:cubicBezTo>
                  <a:cubicBezTo>
                    <a:pt x="141478" y="1153541"/>
                    <a:pt x="133504" y="1164539"/>
                    <a:pt x="121920" y="1168400"/>
                  </a:cubicBezTo>
                  <a:cubicBezTo>
                    <a:pt x="102377" y="1174914"/>
                    <a:pt x="81070" y="1174091"/>
                    <a:pt x="60960" y="1178560"/>
                  </a:cubicBezTo>
                  <a:cubicBezTo>
                    <a:pt x="782" y="1191933"/>
                    <a:pt x="60220" y="1188720"/>
                    <a:pt x="0" y="1188720"/>
                  </a:cubicBezTo>
                </a:path>
              </a:pathLst>
            </a:cu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978325" y="483600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P</a:t>
              </a:r>
              <a:endParaRPr lang="en-US" sz="20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631100" y="3379200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T</a:t>
              </a:r>
              <a:endParaRPr lang="en-US" sz="2000" b="1" dirty="0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334000" y="3505200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70C0"/>
                </a:solidFill>
              </a:rPr>
              <a:t>Liquid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629400" y="40386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70C0"/>
                </a:solidFill>
              </a:rPr>
              <a:t>Vapour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8" name="Diamond 17"/>
          <p:cNvSpPr/>
          <p:nvPr/>
        </p:nvSpPr>
        <p:spPr>
          <a:xfrm>
            <a:off x="7695583" y="2435352"/>
            <a:ext cx="144000" cy="144000"/>
          </a:xfrm>
          <a:prstGeom prst="diamond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6089250" y="3197225"/>
            <a:ext cx="2514600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8" name="Diamond 27"/>
          <p:cNvSpPr/>
          <p:nvPr/>
        </p:nvSpPr>
        <p:spPr>
          <a:xfrm>
            <a:off x="7315200" y="3132600"/>
            <a:ext cx="144000" cy="144000"/>
          </a:xfrm>
          <a:prstGeom prst="diamon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iamond 32"/>
          <p:cNvSpPr/>
          <p:nvPr/>
        </p:nvSpPr>
        <p:spPr>
          <a:xfrm>
            <a:off x="8534400" y="3132600"/>
            <a:ext cx="144000" cy="144000"/>
          </a:xfrm>
          <a:prstGeom prst="diamon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iamond 34"/>
          <p:cNvSpPr/>
          <p:nvPr/>
        </p:nvSpPr>
        <p:spPr>
          <a:xfrm>
            <a:off x="6019800" y="3132600"/>
            <a:ext cx="144000" cy="144000"/>
          </a:xfrm>
          <a:prstGeom prst="diamon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6172200" y="3276600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</a:t>
            </a:r>
            <a:endParaRPr lang="en-US" sz="2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239000" y="3276600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D</a:t>
            </a:r>
            <a:endParaRPr lang="en-US" sz="2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534400" y="3276600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B</a:t>
            </a:r>
            <a:endParaRPr lang="en-US" sz="2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6096000" y="1981200"/>
            <a:ext cx="2518800" cy="1151400"/>
            <a:chOff x="6091800" y="1981200"/>
            <a:chExt cx="2518800" cy="1151400"/>
          </a:xfrm>
        </p:grpSpPr>
        <p:cxnSp>
          <p:nvCxnSpPr>
            <p:cNvPr id="44" name="Elbow Connector 43"/>
            <p:cNvCxnSpPr>
              <a:stCxn id="35" idx="0"/>
            </p:cNvCxnSpPr>
            <p:nvPr/>
          </p:nvCxnSpPr>
          <p:spPr>
            <a:xfrm rot="5400000" flipH="1" flipV="1">
              <a:off x="6775500" y="1297500"/>
              <a:ext cx="1151400" cy="2518800"/>
            </a:xfrm>
            <a:prstGeom prst="bentConnector2">
              <a:avLst/>
            </a:prstGeom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>
              <a:endCxn id="33" idx="0"/>
            </p:cNvCxnSpPr>
            <p:nvPr/>
          </p:nvCxnSpPr>
          <p:spPr>
            <a:xfrm rot="5400000">
              <a:off x="8034900" y="2556900"/>
              <a:ext cx="11514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57" name="TextBox 56"/>
          <p:cNvSpPr txBox="1"/>
          <p:nvPr/>
        </p:nvSpPr>
        <p:spPr>
          <a:xfrm>
            <a:off x="5715000" y="1657290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E</a:t>
            </a:r>
            <a:endParaRPr lang="en-US" sz="2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8686800" y="1733490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F</a:t>
            </a:r>
            <a:endParaRPr lang="en-US" sz="2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391400" y="2286000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n w="1905"/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</a:t>
            </a:r>
            <a:endParaRPr lang="en-US" sz="2000" dirty="0">
              <a:ln w="1905"/>
              <a:solidFill>
                <a:srgbClr val="FF000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 rot="5400000" flipH="1" flipV="1">
            <a:off x="7238206" y="1905000"/>
            <a:ext cx="1067594" cy="794"/>
          </a:xfrm>
          <a:prstGeom prst="line">
            <a:avLst/>
          </a:prstGeom>
          <a:ln>
            <a:prstDash val="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5" idx="0"/>
          </p:cNvCxnSpPr>
          <p:nvPr/>
        </p:nvCxnSpPr>
        <p:spPr>
          <a:xfrm flipV="1">
            <a:off x="7772400" y="2438400"/>
            <a:ext cx="1143000" cy="0"/>
          </a:xfrm>
          <a:prstGeom prst="line">
            <a:avLst/>
          </a:prstGeom>
          <a:ln w="38100"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7848600" y="1828800"/>
            <a:ext cx="7104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>
                <a:solidFill>
                  <a:srgbClr val="00B0F0"/>
                </a:solidFill>
              </a:rPr>
              <a:t>SCF</a:t>
            </a:r>
            <a:endParaRPr lang="en-US" sz="2800" b="1" dirty="0">
              <a:solidFill>
                <a:srgbClr val="00B0F0"/>
              </a:solidFill>
            </a:endParaRPr>
          </a:p>
        </p:txBody>
      </p: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8" grpId="1" animBg="1"/>
      <p:bldP spid="33" grpId="0" animBg="1"/>
      <p:bldP spid="35" grpId="0" animBg="1"/>
      <p:bldP spid="36" grpId="0"/>
      <p:bldP spid="38" grpId="0"/>
      <p:bldP spid="38" grpId="1"/>
      <p:bldP spid="40" grpId="0"/>
      <p:bldP spid="57" grpId="0"/>
      <p:bldP spid="58" grpId="0"/>
      <p:bldP spid="3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Phase Diagrams – </a:t>
            </a:r>
            <a:r>
              <a:rPr lang="en-US" sz="3600" dirty="0"/>
              <a:t>Pure component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95400"/>
            <a:ext cx="4876800" cy="4495800"/>
          </a:xfrm>
        </p:spPr>
        <p:txBody>
          <a:bodyPr>
            <a:noAutofit/>
          </a:bodyPr>
          <a:lstStyle/>
          <a:p>
            <a:pPr marL="173038" lvl="1" indent="-173038"/>
            <a:r>
              <a:rPr lang="pt-BR" b="1" i="1" dirty="0"/>
              <a:t> PV diagram</a:t>
            </a:r>
            <a:endParaRPr lang="en-US" b="1" i="1" dirty="0"/>
          </a:p>
          <a:p>
            <a:pPr marL="573088" lvl="2" indent="-173038"/>
            <a:endParaRPr lang="en-US" sz="2800" i="1" dirty="0"/>
          </a:p>
        </p:txBody>
      </p:sp>
      <p:grpSp>
        <p:nvGrpSpPr>
          <p:cNvPr id="39" name="Group 38"/>
          <p:cNvGrpSpPr/>
          <p:nvPr/>
        </p:nvGrpSpPr>
        <p:grpSpPr>
          <a:xfrm>
            <a:off x="3276600" y="1600200"/>
            <a:ext cx="5574137" cy="3581400"/>
            <a:chOff x="2743200" y="1600200"/>
            <a:chExt cx="6107537" cy="3604673"/>
          </a:xfrm>
        </p:grpSpPr>
        <p:pic>
          <p:nvPicPr>
            <p:cNvPr id="2050" name="Picture 2" descr="P-V Diagram for a pure component showing point E, Dew point, Point F, point G, Bubble Point. See text below image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743200" y="1600200"/>
              <a:ext cx="6107537" cy="3604673"/>
            </a:xfrm>
            <a:prstGeom prst="rect">
              <a:avLst/>
            </a:prstGeom>
            <a:noFill/>
          </p:spPr>
        </p:pic>
        <p:sp>
          <p:nvSpPr>
            <p:cNvPr id="34" name="TextBox 33"/>
            <p:cNvSpPr txBox="1"/>
            <p:nvPr/>
          </p:nvSpPr>
          <p:spPr>
            <a:xfrm>
              <a:off x="6400800" y="2286000"/>
              <a:ext cx="14724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T = constant</a:t>
              </a:r>
              <a:endParaRPr lang="en-US" sz="2000" b="1" dirty="0"/>
            </a:p>
          </p:txBody>
        </p:sp>
      </p:grpSp>
      <p:pic>
        <p:nvPicPr>
          <p:cNvPr id="2052" name="Picture 4" descr="Family of P-V isotherms for a pure component. See text below imag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2400" y="2286000"/>
            <a:ext cx="6477000" cy="4318002"/>
          </a:xfrm>
          <a:prstGeom prst="rect">
            <a:avLst/>
          </a:prstGeom>
          <a:noFill/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819400" y="3352800"/>
            <a:ext cx="1220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Dew Curve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371600" y="4191000"/>
            <a:ext cx="1460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Bubble Curve</a:t>
            </a:r>
            <a:endParaRPr lang="en-US" b="1" dirty="0"/>
          </a:p>
        </p:txBody>
      </p:sp>
      <p:cxnSp>
        <p:nvCxnSpPr>
          <p:cNvPr id="12" name="Straight Arrow Connector 11"/>
          <p:cNvCxnSpPr>
            <a:stCxn id="9" idx="1"/>
          </p:cNvCxnSpPr>
          <p:nvPr/>
        </p:nvCxnSpPr>
        <p:spPr>
          <a:xfrm rot="10800000">
            <a:off x="2514600" y="3429000"/>
            <a:ext cx="304800" cy="10846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rot="10800000">
            <a:off x="1371600" y="3886200"/>
            <a:ext cx="381000" cy="304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1851660" y="2777490"/>
            <a:ext cx="1676400" cy="304800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95097E-6 L 0.10365 -0.1498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0" y="-750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Phase Diagrams – </a:t>
            </a:r>
            <a:r>
              <a:rPr lang="en-US" sz="3600" dirty="0"/>
              <a:t>mixture</a:t>
            </a:r>
            <a:endParaRPr lang="en-US" sz="3600" b="1" dirty="0"/>
          </a:p>
        </p:txBody>
      </p:sp>
      <p:grpSp>
        <p:nvGrpSpPr>
          <p:cNvPr id="44" name="Group 43"/>
          <p:cNvGrpSpPr/>
          <p:nvPr/>
        </p:nvGrpSpPr>
        <p:grpSpPr>
          <a:xfrm>
            <a:off x="6096000" y="1479789"/>
            <a:ext cx="2819400" cy="2058194"/>
            <a:chOff x="5943600" y="1676400"/>
            <a:chExt cx="2819400" cy="2058194"/>
          </a:xfrm>
        </p:grpSpPr>
        <p:grpSp>
          <p:nvGrpSpPr>
            <p:cNvPr id="14" name="Group 13"/>
            <p:cNvGrpSpPr/>
            <p:nvPr/>
          </p:nvGrpSpPr>
          <p:grpSpPr>
            <a:xfrm>
              <a:off x="5943600" y="1676400"/>
              <a:ext cx="2515394" cy="2058194"/>
              <a:chOff x="5943600" y="1676400"/>
              <a:chExt cx="2515394" cy="2058194"/>
            </a:xfrm>
          </p:grpSpPr>
          <p:cxnSp>
            <p:nvCxnSpPr>
              <p:cNvPr id="15" name="Straight Arrow Connector 14"/>
              <p:cNvCxnSpPr/>
              <p:nvPr/>
            </p:nvCxnSpPr>
            <p:spPr>
              <a:xfrm rot="5400000" flipH="1" flipV="1">
                <a:off x="5105400" y="2743200"/>
                <a:ext cx="1981200" cy="158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V="1">
                <a:off x="5943600" y="3581400"/>
                <a:ext cx="2515394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" name="Freeform 16"/>
              <p:cNvSpPr/>
              <p:nvPr/>
            </p:nvSpPr>
            <p:spPr>
              <a:xfrm>
                <a:off x="6400800" y="2057400"/>
                <a:ext cx="1544320" cy="1191933"/>
              </a:xfrm>
              <a:custGeom>
                <a:avLst/>
                <a:gdLst>
                  <a:gd name="connsiteX0" fmla="*/ 1544320 w 1544320"/>
                  <a:gd name="connsiteY0" fmla="*/ 0 h 1191933"/>
                  <a:gd name="connsiteX1" fmla="*/ 1524000 w 1544320"/>
                  <a:gd name="connsiteY1" fmla="*/ 30480 h 1191933"/>
                  <a:gd name="connsiteX2" fmla="*/ 1503680 w 1544320"/>
                  <a:gd name="connsiteY2" fmla="*/ 101600 h 1191933"/>
                  <a:gd name="connsiteX3" fmla="*/ 1463040 w 1544320"/>
                  <a:gd name="connsiteY3" fmla="*/ 172720 h 1191933"/>
                  <a:gd name="connsiteX4" fmla="*/ 1442720 w 1544320"/>
                  <a:gd name="connsiteY4" fmla="*/ 233680 h 1191933"/>
                  <a:gd name="connsiteX5" fmla="*/ 1391920 w 1544320"/>
                  <a:gd name="connsiteY5" fmla="*/ 314960 h 1191933"/>
                  <a:gd name="connsiteX6" fmla="*/ 1361440 w 1544320"/>
                  <a:gd name="connsiteY6" fmla="*/ 335280 h 1191933"/>
                  <a:gd name="connsiteX7" fmla="*/ 1341120 w 1544320"/>
                  <a:gd name="connsiteY7" fmla="*/ 375920 h 1191933"/>
                  <a:gd name="connsiteX8" fmla="*/ 1219200 w 1544320"/>
                  <a:gd name="connsiteY8" fmla="*/ 508000 h 1191933"/>
                  <a:gd name="connsiteX9" fmla="*/ 1158240 w 1544320"/>
                  <a:gd name="connsiteY9" fmla="*/ 558800 h 1191933"/>
                  <a:gd name="connsiteX10" fmla="*/ 1127760 w 1544320"/>
                  <a:gd name="connsiteY10" fmla="*/ 568960 h 1191933"/>
                  <a:gd name="connsiteX11" fmla="*/ 1097280 w 1544320"/>
                  <a:gd name="connsiteY11" fmla="*/ 599440 h 1191933"/>
                  <a:gd name="connsiteX12" fmla="*/ 1076960 w 1544320"/>
                  <a:gd name="connsiteY12" fmla="*/ 629920 h 1191933"/>
                  <a:gd name="connsiteX13" fmla="*/ 1026160 w 1544320"/>
                  <a:gd name="connsiteY13" fmla="*/ 660400 h 1191933"/>
                  <a:gd name="connsiteX14" fmla="*/ 985520 w 1544320"/>
                  <a:gd name="connsiteY14" fmla="*/ 690880 h 1191933"/>
                  <a:gd name="connsiteX15" fmla="*/ 924560 w 1544320"/>
                  <a:gd name="connsiteY15" fmla="*/ 731520 h 1191933"/>
                  <a:gd name="connsiteX16" fmla="*/ 863600 w 1544320"/>
                  <a:gd name="connsiteY16" fmla="*/ 782320 h 1191933"/>
                  <a:gd name="connsiteX17" fmla="*/ 792480 w 1544320"/>
                  <a:gd name="connsiteY17" fmla="*/ 822960 h 1191933"/>
                  <a:gd name="connsiteX18" fmla="*/ 762000 w 1544320"/>
                  <a:gd name="connsiteY18" fmla="*/ 853440 h 1191933"/>
                  <a:gd name="connsiteX19" fmla="*/ 731520 w 1544320"/>
                  <a:gd name="connsiteY19" fmla="*/ 863600 h 1191933"/>
                  <a:gd name="connsiteX20" fmla="*/ 680720 w 1544320"/>
                  <a:gd name="connsiteY20" fmla="*/ 883920 h 1191933"/>
                  <a:gd name="connsiteX21" fmla="*/ 599440 w 1544320"/>
                  <a:gd name="connsiteY21" fmla="*/ 934720 h 1191933"/>
                  <a:gd name="connsiteX22" fmla="*/ 568960 w 1544320"/>
                  <a:gd name="connsiteY22" fmla="*/ 944880 h 1191933"/>
                  <a:gd name="connsiteX23" fmla="*/ 538480 w 1544320"/>
                  <a:gd name="connsiteY23" fmla="*/ 965200 h 1191933"/>
                  <a:gd name="connsiteX24" fmla="*/ 497840 w 1544320"/>
                  <a:gd name="connsiteY24" fmla="*/ 985520 h 1191933"/>
                  <a:gd name="connsiteX25" fmla="*/ 365760 w 1544320"/>
                  <a:gd name="connsiteY25" fmla="*/ 1056640 h 1191933"/>
                  <a:gd name="connsiteX26" fmla="*/ 304800 w 1544320"/>
                  <a:gd name="connsiteY26" fmla="*/ 1076960 h 1191933"/>
                  <a:gd name="connsiteX27" fmla="*/ 274320 w 1544320"/>
                  <a:gd name="connsiteY27" fmla="*/ 1097280 h 1191933"/>
                  <a:gd name="connsiteX28" fmla="*/ 213360 w 1544320"/>
                  <a:gd name="connsiteY28" fmla="*/ 1117600 h 1191933"/>
                  <a:gd name="connsiteX29" fmla="*/ 152400 w 1544320"/>
                  <a:gd name="connsiteY29" fmla="*/ 1148080 h 1191933"/>
                  <a:gd name="connsiteX30" fmla="*/ 121920 w 1544320"/>
                  <a:gd name="connsiteY30" fmla="*/ 1168400 h 1191933"/>
                  <a:gd name="connsiteX31" fmla="*/ 60960 w 1544320"/>
                  <a:gd name="connsiteY31" fmla="*/ 1178560 h 1191933"/>
                  <a:gd name="connsiteX32" fmla="*/ 0 w 1544320"/>
                  <a:gd name="connsiteY32" fmla="*/ 1188720 h 1191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44320" h="1191933">
                    <a:moveTo>
                      <a:pt x="1544320" y="0"/>
                    </a:moveTo>
                    <a:cubicBezTo>
                      <a:pt x="1537547" y="10160"/>
                      <a:pt x="1529461" y="19558"/>
                      <a:pt x="1524000" y="30480"/>
                    </a:cubicBezTo>
                    <a:cubicBezTo>
                      <a:pt x="1511719" y="55042"/>
                      <a:pt x="1513446" y="75558"/>
                      <a:pt x="1503680" y="101600"/>
                    </a:cubicBezTo>
                    <a:cubicBezTo>
                      <a:pt x="1455025" y="231348"/>
                      <a:pt x="1510203" y="66603"/>
                      <a:pt x="1463040" y="172720"/>
                    </a:cubicBezTo>
                    <a:cubicBezTo>
                      <a:pt x="1454341" y="192293"/>
                      <a:pt x="1452299" y="214522"/>
                      <a:pt x="1442720" y="233680"/>
                    </a:cubicBezTo>
                    <a:cubicBezTo>
                      <a:pt x="1426624" y="265872"/>
                      <a:pt x="1418298" y="288582"/>
                      <a:pt x="1391920" y="314960"/>
                    </a:cubicBezTo>
                    <a:cubicBezTo>
                      <a:pt x="1383286" y="323594"/>
                      <a:pt x="1371600" y="328507"/>
                      <a:pt x="1361440" y="335280"/>
                    </a:cubicBezTo>
                    <a:cubicBezTo>
                      <a:pt x="1354667" y="348827"/>
                      <a:pt x="1349521" y="363318"/>
                      <a:pt x="1341120" y="375920"/>
                    </a:cubicBezTo>
                    <a:cubicBezTo>
                      <a:pt x="1308832" y="424352"/>
                      <a:pt x="1258764" y="468436"/>
                      <a:pt x="1219200" y="508000"/>
                    </a:cubicBezTo>
                    <a:cubicBezTo>
                      <a:pt x="1196730" y="530470"/>
                      <a:pt x="1186530" y="544655"/>
                      <a:pt x="1158240" y="558800"/>
                    </a:cubicBezTo>
                    <a:cubicBezTo>
                      <a:pt x="1148661" y="563589"/>
                      <a:pt x="1137920" y="565573"/>
                      <a:pt x="1127760" y="568960"/>
                    </a:cubicBezTo>
                    <a:cubicBezTo>
                      <a:pt x="1117600" y="579120"/>
                      <a:pt x="1106478" y="588402"/>
                      <a:pt x="1097280" y="599440"/>
                    </a:cubicBezTo>
                    <a:cubicBezTo>
                      <a:pt x="1089463" y="608821"/>
                      <a:pt x="1086231" y="621973"/>
                      <a:pt x="1076960" y="629920"/>
                    </a:cubicBezTo>
                    <a:cubicBezTo>
                      <a:pt x="1061967" y="642771"/>
                      <a:pt x="1042591" y="649446"/>
                      <a:pt x="1026160" y="660400"/>
                    </a:cubicBezTo>
                    <a:cubicBezTo>
                      <a:pt x="1012071" y="669793"/>
                      <a:pt x="998377" y="679860"/>
                      <a:pt x="985520" y="690880"/>
                    </a:cubicBezTo>
                    <a:cubicBezTo>
                      <a:pt x="937089" y="732392"/>
                      <a:pt x="976406" y="714238"/>
                      <a:pt x="924560" y="731520"/>
                    </a:cubicBezTo>
                    <a:cubicBezTo>
                      <a:pt x="884501" y="791608"/>
                      <a:pt x="929224" y="735446"/>
                      <a:pt x="863600" y="782320"/>
                    </a:cubicBezTo>
                    <a:cubicBezTo>
                      <a:pt x="798413" y="828882"/>
                      <a:pt x="871193" y="803282"/>
                      <a:pt x="792480" y="822960"/>
                    </a:cubicBezTo>
                    <a:cubicBezTo>
                      <a:pt x="782320" y="833120"/>
                      <a:pt x="773955" y="845470"/>
                      <a:pt x="762000" y="853440"/>
                    </a:cubicBezTo>
                    <a:cubicBezTo>
                      <a:pt x="753089" y="859381"/>
                      <a:pt x="741548" y="859840"/>
                      <a:pt x="731520" y="863600"/>
                    </a:cubicBezTo>
                    <a:cubicBezTo>
                      <a:pt x="714443" y="870004"/>
                      <a:pt x="696778" y="875273"/>
                      <a:pt x="680720" y="883920"/>
                    </a:cubicBezTo>
                    <a:cubicBezTo>
                      <a:pt x="652589" y="899067"/>
                      <a:pt x="629750" y="924617"/>
                      <a:pt x="599440" y="934720"/>
                    </a:cubicBezTo>
                    <a:cubicBezTo>
                      <a:pt x="589280" y="938107"/>
                      <a:pt x="578539" y="940091"/>
                      <a:pt x="568960" y="944880"/>
                    </a:cubicBezTo>
                    <a:cubicBezTo>
                      <a:pt x="558038" y="950341"/>
                      <a:pt x="549082" y="959142"/>
                      <a:pt x="538480" y="965200"/>
                    </a:cubicBezTo>
                    <a:cubicBezTo>
                      <a:pt x="525330" y="972714"/>
                      <a:pt x="510990" y="978006"/>
                      <a:pt x="497840" y="985520"/>
                    </a:cubicBezTo>
                    <a:cubicBezTo>
                      <a:pt x="436462" y="1020593"/>
                      <a:pt x="476399" y="1019760"/>
                      <a:pt x="365760" y="1056640"/>
                    </a:cubicBezTo>
                    <a:cubicBezTo>
                      <a:pt x="345440" y="1063413"/>
                      <a:pt x="324373" y="1068261"/>
                      <a:pt x="304800" y="1076960"/>
                    </a:cubicBezTo>
                    <a:cubicBezTo>
                      <a:pt x="293642" y="1081919"/>
                      <a:pt x="285478" y="1092321"/>
                      <a:pt x="274320" y="1097280"/>
                    </a:cubicBezTo>
                    <a:cubicBezTo>
                      <a:pt x="254747" y="1105979"/>
                      <a:pt x="231182" y="1105719"/>
                      <a:pt x="213360" y="1117600"/>
                    </a:cubicBezTo>
                    <a:cubicBezTo>
                      <a:pt x="126009" y="1175834"/>
                      <a:pt x="236528" y="1106016"/>
                      <a:pt x="152400" y="1148080"/>
                    </a:cubicBezTo>
                    <a:cubicBezTo>
                      <a:pt x="141478" y="1153541"/>
                      <a:pt x="133504" y="1164539"/>
                      <a:pt x="121920" y="1168400"/>
                    </a:cubicBezTo>
                    <a:cubicBezTo>
                      <a:pt x="102377" y="1174914"/>
                      <a:pt x="81070" y="1174091"/>
                      <a:pt x="60960" y="1178560"/>
                    </a:cubicBezTo>
                    <a:cubicBezTo>
                      <a:pt x="782" y="1191933"/>
                      <a:pt x="60220" y="1188720"/>
                      <a:pt x="0" y="1188720"/>
                    </a:cubicBezTo>
                  </a:path>
                </a:pathLst>
              </a:cu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6248400" y="1676400"/>
                <a:ext cx="3048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2000" b="1" dirty="0"/>
                  <a:t>P</a:t>
                </a:r>
                <a:endParaRPr lang="en-US" sz="2000" b="1" dirty="0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8153400" y="3124200"/>
                <a:ext cx="3048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2000" b="1" dirty="0"/>
                  <a:t>T</a:t>
                </a:r>
                <a:endParaRPr lang="en-US" sz="2000" b="1" dirty="0"/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6400800" y="2286000"/>
              <a:ext cx="838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FF0000"/>
                  </a:solidFill>
                </a:rPr>
                <a:t>Liquid</a:t>
              </a:r>
              <a:endParaRPr lang="en-US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696200" y="2667000"/>
              <a:ext cx="1066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FF0000"/>
                  </a:solidFill>
                </a:rPr>
                <a:t>Vapour</a:t>
              </a:r>
              <a:endParaRPr lang="en-US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7883325" y="2025600"/>
              <a:ext cx="108000" cy="108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696200" y="1676400"/>
              <a:ext cx="381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C</a:t>
              </a:r>
              <a:endParaRPr lang="en-US" sz="2000" b="1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381000" y="1098789"/>
            <a:ext cx="4114800" cy="3124200"/>
            <a:chOff x="609600" y="2514600"/>
            <a:chExt cx="4114800" cy="3124200"/>
          </a:xfrm>
        </p:grpSpPr>
        <p:grpSp>
          <p:nvGrpSpPr>
            <p:cNvPr id="26" name="Group 25"/>
            <p:cNvGrpSpPr/>
            <p:nvPr/>
          </p:nvGrpSpPr>
          <p:grpSpPr>
            <a:xfrm>
              <a:off x="609600" y="2514600"/>
              <a:ext cx="3962400" cy="3124200"/>
              <a:chOff x="5943600" y="609600"/>
              <a:chExt cx="3962400" cy="3124200"/>
            </a:xfrm>
          </p:grpSpPr>
          <p:cxnSp>
            <p:nvCxnSpPr>
              <p:cNvPr id="27" name="Straight Arrow Connector 26"/>
              <p:cNvCxnSpPr/>
              <p:nvPr/>
            </p:nvCxnSpPr>
            <p:spPr>
              <a:xfrm rot="5400000" flipH="1" flipV="1">
                <a:off x="4674000" y="2311006"/>
                <a:ext cx="2844000" cy="158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 flipV="1">
                <a:off x="5943600" y="3581400"/>
                <a:ext cx="360000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0" name="TextBox 29"/>
              <p:cNvSpPr txBox="1"/>
              <p:nvPr/>
            </p:nvSpPr>
            <p:spPr>
              <a:xfrm>
                <a:off x="6172200" y="609600"/>
                <a:ext cx="3048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2000" b="1" dirty="0"/>
                  <a:t>P</a:t>
                </a:r>
                <a:endParaRPr lang="en-US" sz="2000" b="1" dirty="0"/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9601200" y="3257490"/>
                <a:ext cx="3048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2000" b="1" dirty="0"/>
                  <a:t>T</a:t>
                </a:r>
                <a:endParaRPr lang="en-US" sz="2000" b="1" dirty="0"/>
              </a:p>
            </p:txBody>
          </p:sp>
        </p:grpSp>
        <p:sp>
          <p:nvSpPr>
            <p:cNvPr id="36" name="Freeform 35"/>
            <p:cNvSpPr/>
            <p:nvPr/>
          </p:nvSpPr>
          <p:spPr>
            <a:xfrm rot="21170313">
              <a:off x="1009891" y="3200400"/>
              <a:ext cx="2952509" cy="2149090"/>
            </a:xfrm>
            <a:custGeom>
              <a:avLst/>
              <a:gdLst>
                <a:gd name="connsiteX0" fmla="*/ 0 w 2132281"/>
                <a:gd name="connsiteY0" fmla="*/ 971190 h 1658976"/>
                <a:gd name="connsiteX1" fmla="*/ 11575 w 2132281"/>
                <a:gd name="connsiteY1" fmla="*/ 936466 h 1658976"/>
                <a:gd name="connsiteX2" fmla="*/ 69448 w 2132281"/>
                <a:gd name="connsiteY2" fmla="*/ 867018 h 1658976"/>
                <a:gd name="connsiteX3" fmla="*/ 81023 w 2132281"/>
                <a:gd name="connsiteY3" fmla="*/ 832294 h 1658976"/>
                <a:gd name="connsiteX4" fmla="*/ 150471 w 2132281"/>
                <a:gd name="connsiteY4" fmla="*/ 762845 h 1658976"/>
                <a:gd name="connsiteX5" fmla="*/ 231494 w 2132281"/>
                <a:gd name="connsiteY5" fmla="*/ 658673 h 1658976"/>
                <a:gd name="connsiteX6" fmla="*/ 266218 w 2132281"/>
                <a:gd name="connsiteY6" fmla="*/ 623949 h 1658976"/>
                <a:gd name="connsiteX7" fmla="*/ 324091 w 2132281"/>
                <a:gd name="connsiteY7" fmla="*/ 542927 h 1658976"/>
                <a:gd name="connsiteX8" fmla="*/ 393539 w 2132281"/>
                <a:gd name="connsiteY8" fmla="*/ 496628 h 1658976"/>
                <a:gd name="connsiteX9" fmla="*/ 486137 w 2132281"/>
                <a:gd name="connsiteY9" fmla="*/ 438754 h 1658976"/>
                <a:gd name="connsiteX10" fmla="*/ 509286 w 2132281"/>
                <a:gd name="connsiteY10" fmla="*/ 404030 h 1658976"/>
                <a:gd name="connsiteX11" fmla="*/ 625033 w 2132281"/>
                <a:gd name="connsiteY11" fmla="*/ 357732 h 1658976"/>
                <a:gd name="connsiteX12" fmla="*/ 659757 w 2132281"/>
                <a:gd name="connsiteY12" fmla="*/ 323008 h 1658976"/>
                <a:gd name="connsiteX13" fmla="*/ 775504 w 2132281"/>
                <a:gd name="connsiteY13" fmla="*/ 276709 h 1658976"/>
                <a:gd name="connsiteX14" fmla="*/ 798653 w 2132281"/>
                <a:gd name="connsiteY14" fmla="*/ 253559 h 1658976"/>
                <a:gd name="connsiteX15" fmla="*/ 891251 w 2132281"/>
                <a:gd name="connsiteY15" fmla="*/ 218835 h 1658976"/>
                <a:gd name="connsiteX16" fmla="*/ 972274 w 2132281"/>
                <a:gd name="connsiteY16" fmla="*/ 195686 h 1658976"/>
                <a:gd name="connsiteX17" fmla="*/ 1006998 w 2132281"/>
                <a:gd name="connsiteY17" fmla="*/ 172537 h 1658976"/>
                <a:gd name="connsiteX18" fmla="*/ 1030147 w 2132281"/>
                <a:gd name="connsiteY18" fmla="*/ 149387 h 1658976"/>
                <a:gd name="connsiteX19" fmla="*/ 1099595 w 2132281"/>
                <a:gd name="connsiteY19" fmla="*/ 137813 h 1658976"/>
                <a:gd name="connsiteX20" fmla="*/ 1203767 w 2132281"/>
                <a:gd name="connsiteY20" fmla="*/ 79939 h 1658976"/>
                <a:gd name="connsiteX21" fmla="*/ 1284790 w 2132281"/>
                <a:gd name="connsiteY21" fmla="*/ 68364 h 1658976"/>
                <a:gd name="connsiteX22" fmla="*/ 1331089 w 2132281"/>
                <a:gd name="connsiteY22" fmla="*/ 56790 h 1658976"/>
                <a:gd name="connsiteX23" fmla="*/ 1412112 w 2132281"/>
                <a:gd name="connsiteY23" fmla="*/ 45215 h 1658976"/>
                <a:gd name="connsiteX24" fmla="*/ 1481560 w 2132281"/>
                <a:gd name="connsiteY24" fmla="*/ 10491 h 1658976"/>
                <a:gd name="connsiteX25" fmla="*/ 1724628 w 2132281"/>
                <a:gd name="connsiteY25" fmla="*/ 33640 h 1658976"/>
                <a:gd name="connsiteX26" fmla="*/ 1782501 w 2132281"/>
                <a:gd name="connsiteY26" fmla="*/ 91514 h 1658976"/>
                <a:gd name="connsiteX27" fmla="*/ 1851950 w 2132281"/>
                <a:gd name="connsiteY27" fmla="*/ 126238 h 1658976"/>
                <a:gd name="connsiteX28" fmla="*/ 1909823 w 2132281"/>
                <a:gd name="connsiteY28" fmla="*/ 207261 h 1658976"/>
                <a:gd name="connsiteX29" fmla="*/ 1944547 w 2132281"/>
                <a:gd name="connsiteY29" fmla="*/ 241985 h 1658976"/>
                <a:gd name="connsiteX30" fmla="*/ 1967696 w 2132281"/>
                <a:gd name="connsiteY30" fmla="*/ 276709 h 1658976"/>
                <a:gd name="connsiteX31" fmla="*/ 2048719 w 2132281"/>
                <a:gd name="connsiteY31" fmla="*/ 369306 h 1658976"/>
                <a:gd name="connsiteX32" fmla="*/ 2060294 w 2132281"/>
                <a:gd name="connsiteY32" fmla="*/ 427180 h 1658976"/>
                <a:gd name="connsiteX33" fmla="*/ 2083443 w 2132281"/>
                <a:gd name="connsiteY33" fmla="*/ 496628 h 1658976"/>
                <a:gd name="connsiteX34" fmla="*/ 2037144 w 2132281"/>
                <a:gd name="connsiteY34" fmla="*/ 797570 h 1658976"/>
                <a:gd name="connsiteX35" fmla="*/ 1979271 w 2132281"/>
                <a:gd name="connsiteY35" fmla="*/ 890167 h 1658976"/>
                <a:gd name="connsiteX36" fmla="*/ 1932972 w 2132281"/>
                <a:gd name="connsiteY36" fmla="*/ 959615 h 1658976"/>
                <a:gd name="connsiteX37" fmla="*/ 1898248 w 2132281"/>
                <a:gd name="connsiteY37" fmla="*/ 1040638 h 1658976"/>
                <a:gd name="connsiteX38" fmla="*/ 1886674 w 2132281"/>
                <a:gd name="connsiteY38" fmla="*/ 1086937 h 1658976"/>
                <a:gd name="connsiteX39" fmla="*/ 1840375 w 2132281"/>
                <a:gd name="connsiteY39" fmla="*/ 1156385 h 1658976"/>
                <a:gd name="connsiteX40" fmla="*/ 1817225 w 2132281"/>
                <a:gd name="connsiteY40" fmla="*/ 1191109 h 1658976"/>
                <a:gd name="connsiteX41" fmla="*/ 1782501 w 2132281"/>
                <a:gd name="connsiteY41" fmla="*/ 1248982 h 1658976"/>
                <a:gd name="connsiteX42" fmla="*/ 1713053 w 2132281"/>
                <a:gd name="connsiteY42" fmla="*/ 1330005 h 1658976"/>
                <a:gd name="connsiteX43" fmla="*/ 1597306 w 2132281"/>
                <a:gd name="connsiteY43" fmla="*/ 1457327 h 1658976"/>
                <a:gd name="connsiteX44" fmla="*/ 1516284 w 2132281"/>
                <a:gd name="connsiteY44" fmla="*/ 1503625 h 1658976"/>
                <a:gd name="connsiteX45" fmla="*/ 1446836 w 2132281"/>
                <a:gd name="connsiteY45" fmla="*/ 1561499 h 1658976"/>
                <a:gd name="connsiteX46" fmla="*/ 1423686 w 2132281"/>
                <a:gd name="connsiteY46" fmla="*/ 1584648 h 1658976"/>
                <a:gd name="connsiteX47" fmla="*/ 1388962 w 2132281"/>
                <a:gd name="connsiteY47" fmla="*/ 1596223 h 1658976"/>
                <a:gd name="connsiteX48" fmla="*/ 1354238 w 2132281"/>
                <a:gd name="connsiteY48" fmla="*/ 1619372 h 1658976"/>
                <a:gd name="connsiteX49" fmla="*/ 1307939 w 2132281"/>
                <a:gd name="connsiteY49" fmla="*/ 1630947 h 1658976"/>
                <a:gd name="connsiteX50" fmla="*/ 1192193 w 2132281"/>
                <a:gd name="connsiteY50" fmla="*/ 1654096 h 165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132281" h="1658976">
                  <a:moveTo>
                    <a:pt x="0" y="971190"/>
                  </a:moveTo>
                  <a:cubicBezTo>
                    <a:pt x="3858" y="959615"/>
                    <a:pt x="4807" y="946618"/>
                    <a:pt x="11575" y="936466"/>
                  </a:cubicBezTo>
                  <a:cubicBezTo>
                    <a:pt x="62773" y="859670"/>
                    <a:pt x="31579" y="942757"/>
                    <a:pt x="69448" y="867018"/>
                  </a:cubicBezTo>
                  <a:cubicBezTo>
                    <a:pt x="74904" y="856105"/>
                    <a:pt x="73532" y="841925"/>
                    <a:pt x="81023" y="832294"/>
                  </a:cubicBezTo>
                  <a:cubicBezTo>
                    <a:pt x="101122" y="806452"/>
                    <a:pt x="150471" y="762845"/>
                    <a:pt x="150471" y="762845"/>
                  </a:cubicBezTo>
                  <a:cubicBezTo>
                    <a:pt x="172399" y="697063"/>
                    <a:pt x="153419" y="736748"/>
                    <a:pt x="231494" y="658673"/>
                  </a:cubicBezTo>
                  <a:cubicBezTo>
                    <a:pt x="243069" y="647098"/>
                    <a:pt x="258898" y="638590"/>
                    <a:pt x="266218" y="623949"/>
                  </a:cubicBezTo>
                  <a:cubicBezTo>
                    <a:pt x="287694" y="580996"/>
                    <a:pt x="285698" y="572788"/>
                    <a:pt x="324091" y="542927"/>
                  </a:cubicBezTo>
                  <a:cubicBezTo>
                    <a:pt x="346052" y="525846"/>
                    <a:pt x="373866" y="516301"/>
                    <a:pt x="393539" y="496628"/>
                  </a:cubicBezTo>
                  <a:cubicBezTo>
                    <a:pt x="451087" y="439080"/>
                    <a:pt x="418664" y="455623"/>
                    <a:pt x="486137" y="438754"/>
                  </a:cubicBezTo>
                  <a:cubicBezTo>
                    <a:pt x="493853" y="427179"/>
                    <a:pt x="497270" y="411039"/>
                    <a:pt x="509286" y="404030"/>
                  </a:cubicBezTo>
                  <a:cubicBezTo>
                    <a:pt x="545180" y="383092"/>
                    <a:pt x="625033" y="357732"/>
                    <a:pt x="625033" y="357732"/>
                  </a:cubicBezTo>
                  <a:cubicBezTo>
                    <a:pt x="636608" y="346157"/>
                    <a:pt x="646137" y="332088"/>
                    <a:pt x="659757" y="323008"/>
                  </a:cubicBezTo>
                  <a:cubicBezTo>
                    <a:pt x="709966" y="289535"/>
                    <a:pt x="724666" y="289418"/>
                    <a:pt x="775504" y="276709"/>
                  </a:cubicBezTo>
                  <a:cubicBezTo>
                    <a:pt x="783220" y="268992"/>
                    <a:pt x="789573" y="259612"/>
                    <a:pt x="798653" y="253559"/>
                  </a:cubicBezTo>
                  <a:cubicBezTo>
                    <a:pt x="837514" y="227651"/>
                    <a:pt x="848188" y="230579"/>
                    <a:pt x="891251" y="218835"/>
                  </a:cubicBezTo>
                  <a:cubicBezTo>
                    <a:pt x="918350" y="211445"/>
                    <a:pt x="945266" y="203402"/>
                    <a:pt x="972274" y="195686"/>
                  </a:cubicBezTo>
                  <a:cubicBezTo>
                    <a:pt x="983849" y="187970"/>
                    <a:pt x="996135" y="181227"/>
                    <a:pt x="1006998" y="172537"/>
                  </a:cubicBezTo>
                  <a:cubicBezTo>
                    <a:pt x="1015519" y="165720"/>
                    <a:pt x="1019929" y="153219"/>
                    <a:pt x="1030147" y="149387"/>
                  </a:cubicBezTo>
                  <a:cubicBezTo>
                    <a:pt x="1052121" y="141147"/>
                    <a:pt x="1076446" y="141671"/>
                    <a:pt x="1099595" y="137813"/>
                  </a:cubicBezTo>
                  <a:cubicBezTo>
                    <a:pt x="1132275" y="116025"/>
                    <a:pt x="1165744" y="91638"/>
                    <a:pt x="1203767" y="79939"/>
                  </a:cubicBezTo>
                  <a:cubicBezTo>
                    <a:pt x="1229842" y="71916"/>
                    <a:pt x="1257948" y="73244"/>
                    <a:pt x="1284790" y="68364"/>
                  </a:cubicBezTo>
                  <a:cubicBezTo>
                    <a:pt x="1300441" y="65518"/>
                    <a:pt x="1315438" y="59636"/>
                    <a:pt x="1331089" y="56790"/>
                  </a:cubicBezTo>
                  <a:cubicBezTo>
                    <a:pt x="1357931" y="51910"/>
                    <a:pt x="1385104" y="49073"/>
                    <a:pt x="1412112" y="45215"/>
                  </a:cubicBezTo>
                  <a:cubicBezTo>
                    <a:pt x="1435261" y="33640"/>
                    <a:pt x="1455776" y="12733"/>
                    <a:pt x="1481560" y="10491"/>
                  </a:cubicBezTo>
                  <a:cubicBezTo>
                    <a:pt x="1602204" y="0"/>
                    <a:pt x="1636864" y="11700"/>
                    <a:pt x="1724628" y="33640"/>
                  </a:cubicBezTo>
                  <a:cubicBezTo>
                    <a:pt x="1743919" y="52931"/>
                    <a:pt x="1756619" y="82887"/>
                    <a:pt x="1782501" y="91514"/>
                  </a:cubicBezTo>
                  <a:cubicBezTo>
                    <a:pt x="1830422" y="107488"/>
                    <a:pt x="1807073" y="96321"/>
                    <a:pt x="1851950" y="126238"/>
                  </a:cubicBezTo>
                  <a:cubicBezTo>
                    <a:pt x="1870271" y="153720"/>
                    <a:pt x="1888287" y="182136"/>
                    <a:pt x="1909823" y="207261"/>
                  </a:cubicBezTo>
                  <a:cubicBezTo>
                    <a:pt x="1920476" y="219689"/>
                    <a:pt x="1934068" y="229410"/>
                    <a:pt x="1944547" y="241985"/>
                  </a:cubicBezTo>
                  <a:cubicBezTo>
                    <a:pt x="1953453" y="252672"/>
                    <a:pt x="1958536" y="266240"/>
                    <a:pt x="1967696" y="276709"/>
                  </a:cubicBezTo>
                  <a:cubicBezTo>
                    <a:pt x="2062490" y="385044"/>
                    <a:pt x="1996627" y="291167"/>
                    <a:pt x="2048719" y="369306"/>
                  </a:cubicBezTo>
                  <a:cubicBezTo>
                    <a:pt x="2052577" y="388597"/>
                    <a:pt x="2055118" y="408200"/>
                    <a:pt x="2060294" y="427180"/>
                  </a:cubicBezTo>
                  <a:cubicBezTo>
                    <a:pt x="2066714" y="450722"/>
                    <a:pt x="2083443" y="496628"/>
                    <a:pt x="2083443" y="496628"/>
                  </a:cubicBezTo>
                  <a:cubicBezTo>
                    <a:pt x="2066057" y="879099"/>
                    <a:pt x="2123969" y="658649"/>
                    <a:pt x="2037144" y="797570"/>
                  </a:cubicBezTo>
                  <a:cubicBezTo>
                    <a:pt x="1908831" y="1002871"/>
                    <a:pt x="2132281" y="671582"/>
                    <a:pt x="1979271" y="890167"/>
                  </a:cubicBezTo>
                  <a:cubicBezTo>
                    <a:pt x="1963316" y="912960"/>
                    <a:pt x="1932972" y="959615"/>
                    <a:pt x="1932972" y="959615"/>
                  </a:cubicBezTo>
                  <a:cubicBezTo>
                    <a:pt x="1899744" y="1092536"/>
                    <a:pt x="1946208" y="928731"/>
                    <a:pt x="1898248" y="1040638"/>
                  </a:cubicBezTo>
                  <a:cubicBezTo>
                    <a:pt x="1891982" y="1055260"/>
                    <a:pt x="1893788" y="1072709"/>
                    <a:pt x="1886674" y="1086937"/>
                  </a:cubicBezTo>
                  <a:cubicBezTo>
                    <a:pt x="1874232" y="1111822"/>
                    <a:pt x="1855808" y="1133236"/>
                    <a:pt x="1840375" y="1156385"/>
                  </a:cubicBezTo>
                  <a:cubicBezTo>
                    <a:pt x="1832658" y="1167960"/>
                    <a:pt x="1824382" y="1179180"/>
                    <a:pt x="1817225" y="1191109"/>
                  </a:cubicBezTo>
                  <a:cubicBezTo>
                    <a:pt x="1805650" y="1210400"/>
                    <a:pt x="1795402" y="1230552"/>
                    <a:pt x="1782501" y="1248982"/>
                  </a:cubicBezTo>
                  <a:cubicBezTo>
                    <a:pt x="1690411" y="1380541"/>
                    <a:pt x="1770889" y="1260603"/>
                    <a:pt x="1713053" y="1330005"/>
                  </a:cubicBezTo>
                  <a:cubicBezTo>
                    <a:pt x="1678584" y="1371368"/>
                    <a:pt x="1646093" y="1432933"/>
                    <a:pt x="1597306" y="1457327"/>
                  </a:cubicBezTo>
                  <a:cubicBezTo>
                    <a:pt x="1538566" y="1486697"/>
                    <a:pt x="1565364" y="1470905"/>
                    <a:pt x="1516284" y="1503625"/>
                  </a:cubicBezTo>
                  <a:cubicBezTo>
                    <a:pt x="1474091" y="1566912"/>
                    <a:pt x="1517324" y="1514507"/>
                    <a:pt x="1446836" y="1561499"/>
                  </a:cubicBezTo>
                  <a:cubicBezTo>
                    <a:pt x="1437756" y="1567552"/>
                    <a:pt x="1433044" y="1579033"/>
                    <a:pt x="1423686" y="1584648"/>
                  </a:cubicBezTo>
                  <a:cubicBezTo>
                    <a:pt x="1413224" y="1590925"/>
                    <a:pt x="1399875" y="1590767"/>
                    <a:pt x="1388962" y="1596223"/>
                  </a:cubicBezTo>
                  <a:cubicBezTo>
                    <a:pt x="1376520" y="1602444"/>
                    <a:pt x="1367024" y="1613892"/>
                    <a:pt x="1354238" y="1619372"/>
                  </a:cubicBezTo>
                  <a:cubicBezTo>
                    <a:pt x="1339616" y="1625638"/>
                    <a:pt x="1323176" y="1626376"/>
                    <a:pt x="1307939" y="1630947"/>
                  </a:cubicBezTo>
                  <a:cubicBezTo>
                    <a:pt x="1214508" y="1658976"/>
                    <a:pt x="1268801" y="1654096"/>
                    <a:pt x="1192193" y="1654096"/>
                  </a:cubicBezTo>
                </a:path>
              </a:pathLst>
            </a:cu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3321000" y="3124200"/>
              <a:ext cx="108000" cy="108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667000" y="3854211"/>
              <a:ext cx="762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800" b="1" dirty="0">
                  <a:solidFill>
                    <a:srgbClr val="FF0000"/>
                  </a:solidFill>
                </a:rPr>
                <a:t>V+L</a:t>
              </a:r>
              <a:endParaRPr lang="en-US" sz="2800" b="1" dirty="0">
                <a:solidFill>
                  <a:srgbClr val="FF0000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352800" y="2819400"/>
              <a:ext cx="381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C</a:t>
              </a:r>
              <a:endParaRPr lang="en-US" sz="20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143000" y="3048000"/>
              <a:ext cx="838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FF0000"/>
                  </a:solidFill>
                </a:rPr>
                <a:t>Liquid</a:t>
              </a:r>
              <a:endParaRPr lang="en-US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657600" y="4572000"/>
              <a:ext cx="1066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FF0000"/>
                  </a:solidFill>
                </a:rPr>
                <a:t>Vapour</a:t>
              </a:r>
              <a:endParaRPr lang="en-US" sz="20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46" name="Left Arrow 45"/>
          <p:cNvSpPr/>
          <p:nvPr/>
        </p:nvSpPr>
        <p:spPr>
          <a:xfrm>
            <a:off x="4648200" y="2470389"/>
            <a:ext cx="1066800" cy="533400"/>
          </a:xfrm>
          <a:prstGeom prst="lef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mixture</a:t>
            </a:r>
            <a:endParaRPr lang="en-US" b="1" dirty="0"/>
          </a:p>
        </p:txBody>
      </p:sp>
      <p:sp>
        <p:nvSpPr>
          <p:cNvPr id="55" name="5-Point Star 54"/>
          <p:cNvSpPr/>
          <p:nvPr/>
        </p:nvSpPr>
        <p:spPr>
          <a:xfrm>
            <a:off x="2209800" y="1327389"/>
            <a:ext cx="144000" cy="1440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1752600" y="990600"/>
            <a:ext cx="1244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0070C0"/>
                </a:solidFill>
              </a:rPr>
              <a:t>Res - Oil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57" name="5-Point Star 56"/>
          <p:cNvSpPr/>
          <p:nvPr/>
        </p:nvSpPr>
        <p:spPr>
          <a:xfrm>
            <a:off x="3835758" y="1435578"/>
            <a:ext cx="144000" cy="1440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3352800" y="1098789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0070C0"/>
                </a:solidFill>
              </a:rPr>
              <a:t>Res - Gas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63" name="Freeform 62"/>
          <p:cNvSpPr/>
          <p:nvPr/>
        </p:nvSpPr>
        <p:spPr>
          <a:xfrm>
            <a:off x="1738648" y="1432566"/>
            <a:ext cx="634475" cy="1609860"/>
          </a:xfrm>
          <a:custGeom>
            <a:avLst/>
            <a:gdLst>
              <a:gd name="connsiteX0" fmla="*/ 553791 w 634475"/>
              <a:gd name="connsiteY0" fmla="*/ 0 h 1609860"/>
              <a:gd name="connsiteX1" fmla="*/ 566670 w 634475"/>
              <a:gd name="connsiteY1" fmla="*/ 231820 h 1609860"/>
              <a:gd name="connsiteX2" fmla="*/ 579549 w 634475"/>
              <a:gd name="connsiteY2" fmla="*/ 283336 h 1609860"/>
              <a:gd name="connsiteX3" fmla="*/ 618186 w 634475"/>
              <a:gd name="connsiteY3" fmla="*/ 515155 h 1609860"/>
              <a:gd name="connsiteX4" fmla="*/ 605307 w 634475"/>
              <a:gd name="connsiteY4" fmla="*/ 888643 h 1609860"/>
              <a:gd name="connsiteX5" fmla="*/ 579549 w 634475"/>
              <a:gd name="connsiteY5" fmla="*/ 965916 h 1609860"/>
              <a:gd name="connsiteX6" fmla="*/ 553791 w 634475"/>
              <a:gd name="connsiteY6" fmla="*/ 1043189 h 1609860"/>
              <a:gd name="connsiteX7" fmla="*/ 489397 w 634475"/>
              <a:gd name="connsiteY7" fmla="*/ 1120462 h 1609860"/>
              <a:gd name="connsiteX8" fmla="*/ 450760 w 634475"/>
              <a:gd name="connsiteY8" fmla="*/ 1159099 h 1609860"/>
              <a:gd name="connsiteX9" fmla="*/ 360608 w 634475"/>
              <a:gd name="connsiteY9" fmla="*/ 1287888 h 1609860"/>
              <a:gd name="connsiteX10" fmla="*/ 321972 w 634475"/>
              <a:gd name="connsiteY10" fmla="*/ 1326524 h 1609860"/>
              <a:gd name="connsiteX11" fmla="*/ 309093 w 634475"/>
              <a:gd name="connsiteY11" fmla="*/ 1378040 h 1609860"/>
              <a:gd name="connsiteX12" fmla="*/ 270456 w 634475"/>
              <a:gd name="connsiteY12" fmla="*/ 1403798 h 1609860"/>
              <a:gd name="connsiteX13" fmla="*/ 231820 w 634475"/>
              <a:gd name="connsiteY13" fmla="*/ 1442434 h 1609860"/>
              <a:gd name="connsiteX14" fmla="*/ 193183 w 634475"/>
              <a:gd name="connsiteY14" fmla="*/ 1493950 h 1609860"/>
              <a:gd name="connsiteX15" fmla="*/ 141667 w 634475"/>
              <a:gd name="connsiteY15" fmla="*/ 1506829 h 1609860"/>
              <a:gd name="connsiteX16" fmla="*/ 12879 w 634475"/>
              <a:gd name="connsiteY16" fmla="*/ 1596981 h 1609860"/>
              <a:gd name="connsiteX17" fmla="*/ 0 w 634475"/>
              <a:gd name="connsiteY17" fmla="*/ 1609860 h 1609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34475" h="1609860">
                <a:moveTo>
                  <a:pt x="553791" y="0"/>
                </a:moveTo>
                <a:cubicBezTo>
                  <a:pt x="558084" y="77273"/>
                  <a:pt x="559663" y="154745"/>
                  <a:pt x="566670" y="231820"/>
                </a:cubicBezTo>
                <a:cubicBezTo>
                  <a:pt x="568273" y="249448"/>
                  <a:pt x="576639" y="265876"/>
                  <a:pt x="579549" y="283336"/>
                </a:cubicBezTo>
                <a:cubicBezTo>
                  <a:pt x="634475" y="612887"/>
                  <a:pt x="539324" y="120851"/>
                  <a:pt x="618186" y="515155"/>
                </a:cubicBezTo>
                <a:cubicBezTo>
                  <a:pt x="613893" y="639651"/>
                  <a:pt x="615946" y="764528"/>
                  <a:pt x="605307" y="888643"/>
                </a:cubicBezTo>
                <a:cubicBezTo>
                  <a:pt x="602988" y="915695"/>
                  <a:pt x="588135" y="940158"/>
                  <a:pt x="579549" y="965916"/>
                </a:cubicBezTo>
                <a:lnTo>
                  <a:pt x="553791" y="1043189"/>
                </a:lnTo>
                <a:cubicBezTo>
                  <a:pt x="440905" y="1156078"/>
                  <a:pt x="579057" y="1012872"/>
                  <a:pt x="489397" y="1120462"/>
                </a:cubicBezTo>
                <a:cubicBezTo>
                  <a:pt x="477737" y="1134454"/>
                  <a:pt x="463639" y="1146220"/>
                  <a:pt x="450760" y="1159099"/>
                </a:cubicBezTo>
                <a:cubicBezTo>
                  <a:pt x="429048" y="1245955"/>
                  <a:pt x="450398" y="1198098"/>
                  <a:pt x="360608" y="1287888"/>
                </a:cubicBezTo>
                <a:lnTo>
                  <a:pt x="321972" y="1326524"/>
                </a:lnTo>
                <a:cubicBezTo>
                  <a:pt x="317679" y="1343696"/>
                  <a:pt x="318911" y="1363312"/>
                  <a:pt x="309093" y="1378040"/>
                </a:cubicBezTo>
                <a:cubicBezTo>
                  <a:pt x="300507" y="1390919"/>
                  <a:pt x="282347" y="1393889"/>
                  <a:pt x="270456" y="1403798"/>
                </a:cubicBezTo>
                <a:cubicBezTo>
                  <a:pt x="256464" y="1415458"/>
                  <a:pt x="243673" y="1428606"/>
                  <a:pt x="231820" y="1442434"/>
                </a:cubicBezTo>
                <a:cubicBezTo>
                  <a:pt x="217851" y="1458731"/>
                  <a:pt x="210650" y="1481474"/>
                  <a:pt x="193183" y="1493950"/>
                </a:cubicBezTo>
                <a:cubicBezTo>
                  <a:pt x="178780" y="1504238"/>
                  <a:pt x="158839" y="1502536"/>
                  <a:pt x="141667" y="1506829"/>
                </a:cubicBezTo>
                <a:cubicBezTo>
                  <a:pt x="87782" y="1542752"/>
                  <a:pt x="60559" y="1558836"/>
                  <a:pt x="12879" y="1596981"/>
                </a:cubicBezTo>
                <a:cubicBezTo>
                  <a:pt x="8138" y="1600774"/>
                  <a:pt x="4293" y="1605567"/>
                  <a:pt x="0" y="1609860"/>
                </a:cubicBezTo>
              </a:path>
            </a:pathLst>
          </a:cu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Arrow Connector 64"/>
          <p:cNvCxnSpPr/>
          <p:nvPr/>
        </p:nvCxnSpPr>
        <p:spPr>
          <a:xfrm rot="16200000" flipH="1">
            <a:off x="3164571" y="2329783"/>
            <a:ext cx="150041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762000" y="3156189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70C0"/>
                </a:solidFill>
              </a:rPr>
              <a:t>Production / transport line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51202" name="Picture 2" descr="The Physical Properties of Reservoir Fluids | SpringerLink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173" y="3886200"/>
            <a:ext cx="4495627" cy="2790826"/>
          </a:xfrm>
          <a:prstGeom prst="rect">
            <a:avLst/>
          </a:prstGeom>
          <a:noFill/>
        </p:spPr>
      </p:pic>
      <p:graphicFrame>
        <p:nvGraphicFramePr>
          <p:cNvPr id="35" name="Table 34"/>
          <p:cNvGraphicFramePr>
            <a:graphicFrameLocks noGrp="1"/>
          </p:cNvGraphicFramePr>
          <p:nvPr/>
        </p:nvGraphicFramePr>
        <p:xfrm>
          <a:off x="685800" y="4343400"/>
          <a:ext cx="3200400" cy="2407923"/>
        </p:xfrm>
        <a:graphic>
          <a:graphicData uri="http://schemas.openxmlformats.org/drawingml/2006/table">
            <a:tbl>
              <a:tblPr firstRow="1" bandRow="1">
                <a:tableStyleId>{18603FDC-E32A-4AB5-989C-0864C3EAD2B8}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3989">
                <a:tc>
                  <a:txBody>
                    <a:bodyPr/>
                    <a:lstStyle/>
                    <a:p>
                      <a:r>
                        <a:rPr lang="pt-BR" sz="1600" b="1" dirty="0"/>
                        <a:t>Fluid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/>
                        <a:t>Composition</a:t>
                      </a:r>
                      <a:endParaRPr 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989">
                <a:tc>
                  <a:txBody>
                    <a:bodyPr/>
                    <a:lstStyle/>
                    <a:p>
                      <a:r>
                        <a:rPr lang="pt-BR" sz="1600" b="1" dirty="0"/>
                        <a:t>Dry gas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/>
                        <a:t>C1</a:t>
                      </a:r>
                      <a:endParaRPr 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989">
                <a:tc>
                  <a:txBody>
                    <a:bodyPr/>
                    <a:lstStyle/>
                    <a:p>
                      <a:r>
                        <a:rPr lang="pt-BR" sz="1600" b="1" dirty="0"/>
                        <a:t>Wet gas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/>
                        <a:t>C1-C6</a:t>
                      </a:r>
                      <a:endParaRPr 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3989">
                <a:tc>
                  <a:txBody>
                    <a:bodyPr/>
                    <a:lstStyle/>
                    <a:p>
                      <a:r>
                        <a:rPr lang="pt-BR" sz="1600" b="1" dirty="0"/>
                        <a:t>Gas condensate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/>
                        <a:t>C1-C8</a:t>
                      </a:r>
                      <a:endParaRPr 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3989">
                <a:tc>
                  <a:txBody>
                    <a:bodyPr/>
                    <a:lstStyle/>
                    <a:p>
                      <a:r>
                        <a:rPr lang="pt-BR" sz="1600" b="1" dirty="0"/>
                        <a:t>Volatile</a:t>
                      </a:r>
                      <a:r>
                        <a:rPr lang="pt-BR" sz="1600" b="1" baseline="0" dirty="0"/>
                        <a:t> oil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/>
                        <a:t>C1-C12</a:t>
                      </a:r>
                      <a:endParaRPr 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3989">
                <a:tc>
                  <a:txBody>
                    <a:bodyPr/>
                    <a:lstStyle/>
                    <a:p>
                      <a:r>
                        <a:rPr lang="pt-BR" sz="1600" b="1" dirty="0"/>
                        <a:t>Black oil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/>
                        <a:t>C1-C20+</a:t>
                      </a:r>
                      <a:endParaRPr 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3989">
                <a:tc>
                  <a:txBody>
                    <a:bodyPr/>
                    <a:lstStyle/>
                    <a:p>
                      <a:r>
                        <a:rPr lang="pt-BR" sz="1600" b="1" dirty="0"/>
                        <a:t>Heavey</a:t>
                      </a:r>
                      <a:r>
                        <a:rPr lang="pt-BR" sz="1600" b="1" baseline="0" dirty="0"/>
                        <a:t> oil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/>
                        <a:t>&gt; C20+</a:t>
                      </a:r>
                      <a:endParaRPr 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49154" name="Picture 2" descr="ORGANIC CHEMISTRY 1 Lecture 1 Different manners of writing and drawing -  ppt download"/>
          <p:cNvPicPr>
            <a:picLocks noChangeAspect="1" noChangeArrowheads="1"/>
          </p:cNvPicPr>
          <p:nvPr/>
        </p:nvPicPr>
        <p:blipFill>
          <a:blip r:embed="rId4"/>
          <a:srcRect l="4917" t="18815" r="9854" b="6556"/>
          <a:stretch>
            <a:fillRect/>
          </a:stretch>
        </p:blipFill>
        <p:spPr bwMode="auto">
          <a:xfrm>
            <a:off x="9144000" y="1069073"/>
            <a:ext cx="4191000" cy="2752327"/>
          </a:xfrm>
          <a:prstGeom prst="rect">
            <a:avLst/>
          </a:prstGeom>
          <a:noFill/>
        </p:spPr>
      </p:pic>
      <p:sp>
        <p:nvSpPr>
          <p:cNvPr id="37" name="Slide Number Placeholder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5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07031E-6 L -0.49167 0.00093 " pathEditMode="relative" rAng="0" ptsTypes="AA">
                                      <p:cBhvr>
                                        <p:cTn id="51" dur="500" fill="hold"/>
                                        <p:tgtEl>
                                          <p:spTgt spid="491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5" grpId="0" animBg="1"/>
      <p:bldP spid="56" grpId="0"/>
      <p:bldP spid="57" grpId="0" animBg="1"/>
      <p:bldP spid="58" grpId="0"/>
      <p:bldP spid="63" grpId="0" animBg="1"/>
      <p:bldP spid="6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Phase Diagrams ?</a:t>
            </a:r>
            <a:endParaRPr lang="en-US" sz="3600" b="1" baseline="-25000" dirty="0">
              <a:solidFill>
                <a:srgbClr val="008000"/>
              </a:solidFill>
            </a:endParaRPr>
          </a:p>
        </p:txBody>
      </p:sp>
      <p:grpSp>
        <p:nvGrpSpPr>
          <p:cNvPr id="8" name="Group 25"/>
          <p:cNvGrpSpPr/>
          <p:nvPr/>
        </p:nvGrpSpPr>
        <p:grpSpPr>
          <a:xfrm>
            <a:off x="838200" y="3124200"/>
            <a:ext cx="3962400" cy="3124200"/>
            <a:chOff x="5943600" y="609600"/>
            <a:chExt cx="3962400" cy="3124200"/>
          </a:xfrm>
        </p:grpSpPr>
        <p:cxnSp>
          <p:nvCxnSpPr>
            <p:cNvPr id="15" name="Straight Arrow Connector 14"/>
            <p:cNvCxnSpPr/>
            <p:nvPr/>
          </p:nvCxnSpPr>
          <p:spPr>
            <a:xfrm rot="5400000" flipH="1" flipV="1">
              <a:off x="4533503" y="2171303"/>
              <a:ext cx="3124200" cy="794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5943600" y="3581400"/>
              <a:ext cx="36000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6172200" y="609600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P</a:t>
              </a:r>
              <a:endParaRPr lang="en-US" sz="20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601200" y="3257490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T</a:t>
              </a:r>
              <a:endParaRPr lang="en-US" sz="2000" b="1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505200" y="4267200"/>
            <a:ext cx="60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FF0000"/>
                </a:solidFill>
              </a:rPr>
              <a:t>V+L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95800" y="3810000"/>
            <a:ext cx="38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C</a:t>
            </a:r>
            <a:endParaRPr lang="en-US" sz="2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209800" y="3805758"/>
            <a:ext cx="137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FF0000"/>
                </a:solidFill>
              </a:rPr>
              <a:t>L</a:t>
            </a:r>
            <a:r>
              <a:rPr lang="pt-BR" sz="2000" b="1" baseline="-25000" dirty="0">
                <a:solidFill>
                  <a:srgbClr val="FF0000"/>
                </a:solidFill>
              </a:rPr>
              <a:t>single</a:t>
            </a:r>
            <a:endParaRPr lang="en-US" sz="2000" b="1" baseline="-250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114800" y="5105400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FF0000"/>
                </a:solidFill>
              </a:rPr>
              <a:t>V</a:t>
            </a:r>
            <a:r>
              <a:rPr lang="pt-BR" sz="2000" b="1" baseline="-25000" dirty="0">
                <a:solidFill>
                  <a:srgbClr val="FF0000"/>
                </a:solidFill>
              </a:rPr>
              <a:t>single</a:t>
            </a:r>
            <a:endParaRPr lang="en-US" sz="2000" b="1" baseline="-25000" dirty="0">
              <a:solidFill>
                <a:srgbClr val="FF0000"/>
              </a:solidFill>
            </a:endParaRPr>
          </a:p>
        </p:txBody>
      </p:sp>
      <p:sp>
        <p:nvSpPr>
          <p:cNvPr id="23" name="Freeform 22"/>
          <p:cNvSpPr/>
          <p:nvPr/>
        </p:nvSpPr>
        <p:spPr>
          <a:xfrm>
            <a:off x="1698284" y="2148468"/>
            <a:ext cx="2793492" cy="3769112"/>
          </a:xfrm>
          <a:custGeom>
            <a:avLst/>
            <a:gdLst>
              <a:gd name="connsiteX0" fmla="*/ 1139760 w 2793492"/>
              <a:gd name="connsiteY0" fmla="*/ 3769112 h 3769112"/>
              <a:gd name="connsiteX1" fmla="*/ 1318179 w 2793492"/>
              <a:gd name="connsiteY1" fmla="*/ 3735659 h 3769112"/>
              <a:gd name="connsiteX2" fmla="*/ 1407389 w 2793492"/>
              <a:gd name="connsiteY2" fmla="*/ 3713356 h 3769112"/>
              <a:gd name="connsiteX3" fmla="*/ 1451994 w 2793492"/>
              <a:gd name="connsiteY3" fmla="*/ 3691054 h 3769112"/>
              <a:gd name="connsiteX4" fmla="*/ 1485447 w 2793492"/>
              <a:gd name="connsiteY4" fmla="*/ 3657600 h 3769112"/>
              <a:gd name="connsiteX5" fmla="*/ 1518901 w 2793492"/>
              <a:gd name="connsiteY5" fmla="*/ 3635298 h 3769112"/>
              <a:gd name="connsiteX6" fmla="*/ 1596960 w 2793492"/>
              <a:gd name="connsiteY6" fmla="*/ 3579542 h 3769112"/>
              <a:gd name="connsiteX7" fmla="*/ 1675018 w 2793492"/>
              <a:gd name="connsiteY7" fmla="*/ 3501483 h 3769112"/>
              <a:gd name="connsiteX8" fmla="*/ 1719623 w 2793492"/>
              <a:gd name="connsiteY8" fmla="*/ 3456878 h 3769112"/>
              <a:gd name="connsiteX9" fmla="*/ 1797682 w 2793492"/>
              <a:gd name="connsiteY9" fmla="*/ 3423425 h 3769112"/>
              <a:gd name="connsiteX10" fmla="*/ 1886891 w 2793492"/>
              <a:gd name="connsiteY10" fmla="*/ 3345366 h 3769112"/>
              <a:gd name="connsiteX11" fmla="*/ 1920345 w 2793492"/>
              <a:gd name="connsiteY11" fmla="*/ 3334215 h 3769112"/>
              <a:gd name="connsiteX12" fmla="*/ 2009555 w 2793492"/>
              <a:gd name="connsiteY12" fmla="*/ 3267308 h 3769112"/>
              <a:gd name="connsiteX13" fmla="*/ 2043008 w 2793492"/>
              <a:gd name="connsiteY13" fmla="*/ 3256156 h 3769112"/>
              <a:gd name="connsiteX14" fmla="*/ 2098764 w 2793492"/>
              <a:gd name="connsiteY14" fmla="*/ 3211552 h 3769112"/>
              <a:gd name="connsiteX15" fmla="*/ 2132218 w 2793492"/>
              <a:gd name="connsiteY15" fmla="*/ 3200400 h 3769112"/>
              <a:gd name="connsiteX16" fmla="*/ 2187974 w 2793492"/>
              <a:gd name="connsiteY16" fmla="*/ 3178098 h 3769112"/>
              <a:gd name="connsiteX17" fmla="*/ 2221428 w 2793492"/>
              <a:gd name="connsiteY17" fmla="*/ 3133493 h 3769112"/>
              <a:gd name="connsiteX18" fmla="*/ 2299486 w 2793492"/>
              <a:gd name="connsiteY18" fmla="*/ 3088888 h 3769112"/>
              <a:gd name="connsiteX19" fmla="*/ 2332940 w 2793492"/>
              <a:gd name="connsiteY19" fmla="*/ 3044283 h 3769112"/>
              <a:gd name="connsiteX20" fmla="*/ 2366394 w 2793492"/>
              <a:gd name="connsiteY20" fmla="*/ 3021981 h 3769112"/>
              <a:gd name="connsiteX21" fmla="*/ 2444452 w 2793492"/>
              <a:gd name="connsiteY21" fmla="*/ 2943922 h 3769112"/>
              <a:gd name="connsiteX22" fmla="*/ 2500208 w 2793492"/>
              <a:gd name="connsiteY22" fmla="*/ 2865864 h 3769112"/>
              <a:gd name="connsiteX23" fmla="*/ 2511360 w 2793492"/>
              <a:gd name="connsiteY23" fmla="*/ 2832410 h 3769112"/>
              <a:gd name="connsiteX24" fmla="*/ 2544813 w 2793492"/>
              <a:gd name="connsiteY24" fmla="*/ 2798956 h 3769112"/>
              <a:gd name="connsiteX25" fmla="*/ 2578267 w 2793492"/>
              <a:gd name="connsiteY25" fmla="*/ 2720898 h 3769112"/>
              <a:gd name="connsiteX26" fmla="*/ 2656325 w 2793492"/>
              <a:gd name="connsiteY26" fmla="*/ 2587083 h 3769112"/>
              <a:gd name="connsiteX27" fmla="*/ 2678628 w 2793492"/>
              <a:gd name="connsiteY27" fmla="*/ 2509025 h 3769112"/>
              <a:gd name="connsiteX28" fmla="*/ 2700930 w 2793492"/>
              <a:gd name="connsiteY28" fmla="*/ 2486722 h 3769112"/>
              <a:gd name="connsiteX29" fmla="*/ 2712082 w 2793492"/>
              <a:gd name="connsiteY29" fmla="*/ 2442117 h 3769112"/>
              <a:gd name="connsiteX30" fmla="*/ 2723233 w 2793492"/>
              <a:gd name="connsiteY30" fmla="*/ 2386361 h 3769112"/>
              <a:gd name="connsiteX31" fmla="*/ 2756686 w 2793492"/>
              <a:gd name="connsiteY31" fmla="*/ 2352908 h 3769112"/>
              <a:gd name="connsiteX32" fmla="*/ 2767838 w 2793492"/>
              <a:gd name="connsiteY32" fmla="*/ 1984917 h 3769112"/>
              <a:gd name="connsiteX33" fmla="*/ 2745535 w 2793492"/>
              <a:gd name="connsiteY33" fmla="*/ 1951464 h 3769112"/>
              <a:gd name="connsiteX34" fmla="*/ 2723233 w 2793492"/>
              <a:gd name="connsiteY34" fmla="*/ 1906859 h 3769112"/>
              <a:gd name="connsiteX35" fmla="*/ 2700930 w 2793492"/>
              <a:gd name="connsiteY35" fmla="*/ 1884556 h 3769112"/>
              <a:gd name="connsiteX36" fmla="*/ 2678628 w 2793492"/>
              <a:gd name="connsiteY36" fmla="*/ 1851103 h 3769112"/>
              <a:gd name="connsiteX37" fmla="*/ 2589418 w 2793492"/>
              <a:gd name="connsiteY37" fmla="*/ 1784195 h 3769112"/>
              <a:gd name="connsiteX38" fmla="*/ 2544813 w 2793492"/>
              <a:gd name="connsiteY38" fmla="*/ 1761893 h 3769112"/>
              <a:gd name="connsiteX39" fmla="*/ 2477906 w 2793492"/>
              <a:gd name="connsiteY39" fmla="*/ 1739591 h 3769112"/>
              <a:gd name="connsiteX40" fmla="*/ 2399847 w 2793492"/>
              <a:gd name="connsiteY40" fmla="*/ 1683834 h 3769112"/>
              <a:gd name="connsiteX41" fmla="*/ 2344091 w 2793492"/>
              <a:gd name="connsiteY41" fmla="*/ 1672683 h 3769112"/>
              <a:gd name="connsiteX42" fmla="*/ 2254882 w 2793492"/>
              <a:gd name="connsiteY42" fmla="*/ 1650381 h 3769112"/>
              <a:gd name="connsiteX43" fmla="*/ 2020706 w 2793492"/>
              <a:gd name="connsiteY43" fmla="*/ 1661532 h 3769112"/>
              <a:gd name="connsiteX44" fmla="*/ 1964950 w 2793492"/>
              <a:gd name="connsiteY44" fmla="*/ 1683834 h 3769112"/>
              <a:gd name="connsiteX45" fmla="*/ 1931496 w 2793492"/>
              <a:gd name="connsiteY45" fmla="*/ 1694986 h 3769112"/>
              <a:gd name="connsiteX46" fmla="*/ 1886891 w 2793492"/>
              <a:gd name="connsiteY46" fmla="*/ 1728439 h 3769112"/>
              <a:gd name="connsiteX47" fmla="*/ 1853438 w 2793492"/>
              <a:gd name="connsiteY47" fmla="*/ 1773044 h 3769112"/>
              <a:gd name="connsiteX48" fmla="*/ 1819984 w 2793492"/>
              <a:gd name="connsiteY48" fmla="*/ 1784195 h 3769112"/>
              <a:gd name="connsiteX49" fmla="*/ 1764228 w 2793492"/>
              <a:gd name="connsiteY49" fmla="*/ 1817649 h 3769112"/>
              <a:gd name="connsiteX50" fmla="*/ 1741925 w 2793492"/>
              <a:gd name="connsiteY50" fmla="*/ 1839952 h 3769112"/>
              <a:gd name="connsiteX51" fmla="*/ 1675018 w 2793492"/>
              <a:gd name="connsiteY51" fmla="*/ 1873405 h 3769112"/>
              <a:gd name="connsiteX52" fmla="*/ 1630413 w 2793492"/>
              <a:gd name="connsiteY52" fmla="*/ 1906859 h 3769112"/>
              <a:gd name="connsiteX53" fmla="*/ 1596960 w 2793492"/>
              <a:gd name="connsiteY53" fmla="*/ 1918010 h 3769112"/>
              <a:gd name="connsiteX54" fmla="*/ 1530052 w 2793492"/>
              <a:gd name="connsiteY54" fmla="*/ 1951464 h 3769112"/>
              <a:gd name="connsiteX55" fmla="*/ 1407389 w 2793492"/>
              <a:gd name="connsiteY55" fmla="*/ 2018371 h 3769112"/>
              <a:gd name="connsiteX56" fmla="*/ 1340482 w 2793492"/>
              <a:gd name="connsiteY56" fmla="*/ 2051825 h 3769112"/>
              <a:gd name="connsiteX57" fmla="*/ 1106306 w 2793492"/>
              <a:gd name="connsiteY57" fmla="*/ 2074127 h 3769112"/>
              <a:gd name="connsiteX58" fmla="*/ 1017096 w 2793492"/>
              <a:gd name="connsiteY58" fmla="*/ 2085278 h 3769112"/>
              <a:gd name="connsiteX59" fmla="*/ 872130 w 2793492"/>
              <a:gd name="connsiteY59" fmla="*/ 2096430 h 3769112"/>
              <a:gd name="connsiteX60" fmla="*/ 838677 w 2793492"/>
              <a:gd name="connsiteY60" fmla="*/ 2118732 h 3769112"/>
              <a:gd name="connsiteX61" fmla="*/ 682560 w 2793492"/>
              <a:gd name="connsiteY61" fmla="*/ 2141034 h 3769112"/>
              <a:gd name="connsiteX62" fmla="*/ 414930 w 2793492"/>
              <a:gd name="connsiteY62" fmla="*/ 2118732 h 3769112"/>
              <a:gd name="connsiteX63" fmla="*/ 348023 w 2793492"/>
              <a:gd name="connsiteY63" fmla="*/ 2051825 h 3769112"/>
              <a:gd name="connsiteX64" fmla="*/ 269964 w 2793492"/>
              <a:gd name="connsiteY64" fmla="*/ 1951464 h 3769112"/>
              <a:gd name="connsiteX65" fmla="*/ 247662 w 2793492"/>
              <a:gd name="connsiteY65" fmla="*/ 1895708 h 3769112"/>
              <a:gd name="connsiteX66" fmla="*/ 214208 w 2793492"/>
              <a:gd name="connsiteY66" fmla="*/ 1862254 h 3769112"/>
              <a:gd name="connsiteX67" fmla="*/ 191906 w 2793492"/>
              <a:gd name="connsiteY67" fmla="*/ 1795347 h 3769112"/>
              <a:gd name="connsiteX68" fmla="*/ 158452 w 2793492"/>
              <a:gd name="connsiteY68" fmla="*/ 1706137 h 3769112"/>
              <a:gd name="connsiteX69" fmla="*/ 147301 w 2793492"/>
              <a:gd name="connsiteY69" fmla="*/ 1672683 h 3769112"/>
              <a:gd name="connsiteX70" fmla="*/ 124999 w 2793492"/>
              <a:gd name="connsiteY70" fmla="*/ 1527717 h 3769112"/>
              <a:gd name="connsiteX71" fmla="*/ 91545 w 2793492"/>
              <a:gd name="connsiteY71" fmla="*/ 1416205 h 3769112"/>
              <a:gd name="connsiteX72" fmla="*/ 69243 w 2793492"/>
              <a:gd name="connsiteY72" fmla="*/ 1326995 h 3769112"/>
              <a:gd name="connsiteX73" fmla="*/ 58091 w 2793492"/>
              <a:gd name="connsiteY73" fmla="*/ 1226634 h 3769112"/>
              <a:gd name="connsiteX74" fmla="*/ 24638 w 2793492"/>
              <a:gd name="connsiteY74" fmla="*/ 1048215 h 3769112"/>
              <a:gd name="connsiteX75" fmla="*/ 13486 w 2793492"/>
              <a:gd name="connsiteY75" fmla="*/ 390293 h 3769112"/>
              <a:gd name="connsiteX76" fmla="*/ 2335 w 2793492"/>
              <a:gd name="connsiteY76" fmla="*/ 245327 h 3769112"/>
              <a:gd name="connsiteX77" fmla="*/ 2335 w 2793492"/>
              <a:gd name="connsiteY77" fmla="*/ 0 h 3769112"/>
              <a:gd name="connsiteX0" fmla="*/ 1139760 w 2793492"/>
              <a:gd name="connsiteY0" fmla="*/ 3769112 h 3769112"/>
              <a:gd name="connsiteX1" fmla="*/ 1318179 w 2793492"/>
              <a:gd name="connsiteY1" fmla="*/ 3735659 h 3769112"/>
              <a:gd name="connsiteX2" fmla="*/ 1407389 w 2793492"/>
              <a:gd name="connsiteY2" fmla="*/ 3713356 h 3769112"/>
              <a:gd name="connsiteX3" fmla="*/ 1451994 w 2793492"/>
              <a:gd name="connsiteY3" fmla="*/ 3691054 h 3769112"/>
              <a:gd name="connsiteX4" fmla="*/ 1485447 w 2793492"/>
              <a:gd name="connsiteY4" fmla="*/ 3657600 h 3769112"/>
              <a:gd name="connsiteX5" fmla="*/ 1518901 w 2793492"/>
              <a:gd name="connsiteY5" fmla="*/ 3635298 h 3769112"/>
              <a:gd name="connsiteX6" fmla="*/ 1596960 w 2793492"/>
              <a:gd name="connsiteY6" fmla="*/ 3579542 h 3769112"/>
              <a:gd name="connsiteX7" fmla="*/ 1675018 w 2793492"/>
              <a:gd name="connsiteY7" fmla="*/ 3501483 h 3769112"/>
              <a:gd name="connsiteX8" fmla="*/ 1719623 w 2793492"/>
              <a:gd name="connsiteY8" fmla="*/ 3456878 h 3769112"/>
              <a:gd name="connsiteX9" fmla="*/ 1797682 w 2793492"/>
              <a:gd name="connsiteY9" fmla="*/ 3423425 h 3769112"/>
              <a:gd name="connsiteX10" fmla="*/ 1808833 w 2793492"/>
              <a:gd name="connsiteY10" fmla="*/ 3423425 h 3769112"/>
              <a:gd name="connsiteX11" fmla="*/ 1886891 w 2793492"/>
              <a:gd name="connsiteY11" fmla="*/ 3345366 h 3769112"/>
              <a:gd name="connsiteX12" fmla="*/ 1920345 w 2793492"/>
              <a:gd name="connsiteY12" fmla="*/ 3334215 h 3769112"/>
              <a:gd name="connsiteX13" fmla="*/ 2009555 w 2793492"/>
              <a:gd name="connsiteY13" fmla="*/ 3267308 h 3769112"/>
              <a:gd name="connsiteX14" fmla="*/ 2043008 w 2793492"/>
              <a:gd name="connsiteY14" fmla="*/ 3256156 h 3769112"/>
              <a:gd name="connsiteX15" fmla="*/ 2098764 w 2793492"/>
              <a:gd name="connsiteY15" fmla="*/ 3211552 h 3769112"/>
              <a:gd name="connsiteX16" fmla="*/ 2132218 w 2793492"/>
              <a:gd name="connsiteY16" fmla="*/ 3200400 h 3769112"/>
              <a:gd name="connsiteX17" fmla="*/ 2187974 w 2793492"/>
              <a:gd name="connsiteY17" fmla="*/ 3178098 h 3769112"/>
              <a:gd name="connsiteX18" fmla="*/ 2221428 w 2793492"/>
              <a:gd name="connsiteY18" fmla="*/ 3133493 h 3769112"/>
              <a:gd name="connsiteX19" fmla="*/ 2299486 w 2793492"/>
              <a:gd name="connsiteY19" fmla="*/ 3088888 h 3769112"/>
              <a:gd name="connsiteX20" fmla="*/ 2332940 w 2793492"/>
              <a:gd name="connsiteY20" fmla="*/ 3044283 h 3769112"/>
              <a:gd name="connsiteX21" fmla="*/ 2366394 w 2793492"/>
              <a:gd name="connsiteY21" fmla="*/ 3021981 h 3769112"/>
              <a:gd name="connsiteX22" fmla="*/ 2444452 w 2793492"/>
              <a:gd name="connsiteY22" fmla="*/ 2943922 h 3769112"/>
              <a:gd name="connsiteX23" fmla="*/ 2500208 w 2793492"/>
              <a:gd name="connsiteY23" fmla="*/ 2865864 h 3769112"/>
              <a:gd name="connsiteX24" fmla="*/ 2511360 w 2793492"/>
              <a:gd name="connsiteY24" fmla="*/ 2832410 h 3769112"/>
              <a:gd name="connsiteX25" fmla="*/ 2544813 w 2793492"/>
              <a:gd name="connsiteY25" fmla="*/ 2798956 h 3769112"/>
              <a:gd name="connsiteX26" fmla="*/ 2578267 w 2793492"/>
              <a:gd name="connsiteY26" fmla="*/ 2720898 h 3769112"/>
              <a:gd name="connsiteX27" fmla="*/ 2656325 w 2793492"/>
              <a:gd name="connsiteY27" fmla="*/ 2587083 h 3769112"/>
              <a:gd name="connsiteX28" fmla="*/ 2678628 w 2793492"/>
              <a:gd name="connsiteY28" fmla="*/ 2509025 h 3769112"/>
              <a:gd name="connsiteX29" fmla="*/ 2700930 w 2793492"/>
              <a:gd name="connsiteY29" fmla="*/ 2486722 h 3769112"/>
              <a:gd name="connsiteX30" fmla="*/ 2712082 w 2793492"/>
              <a:gd name="connsiteY30" fmla="*/ 2442117 h 3769112"/>
              <a:gd name="connsiteX31" fmla="*/ 2723233 w 2793492"/>
              <a:gd name="connsiteY31" fmla="*/ 2386361 h 3769112"/>
              <a:gd name="connsiteX32" fmla="*/ 2756686 w 2793492"/>
              <a:gd name="connsiteY32" fmla="*/ 2352908 h 3769112"/>
              <a:gd name="connsiteX33" fmla="*/ 2767838 w 2793492"/>
              <a:gd name="connsiteY33" fmla="*/ 1984917 h 3769112"/>
              <a:gd name="connsiteX34" fmla="*/ 2745535 w 2793492"/>
              <a:gd name="connsiteY34" fmla="*/ 1951464 h 3769112"/>
              <a:gd name="connsiteX35" fmla="*/ 2723233 w 2793492"/>
              <a:gd name="connsiteY35" fmla="*/ 1906859 h 3769112"/>
              <a:gd name="connsiteX36" fmla="*/ 2700930 w 2793492"/>
              <a:gd name="connsiteY36" fmla="*/ 1884556 h 3769112"/>
              <a:gd name="connsiteX37" fmla="*/ 2678628 w 2793492"/>
              <a:gd name="connsiteY37" fmla="*/ 1851103 h 3769112"/>
              <a:gd name="connsiteX38" fmla="*/ 2589418 w 2793492"/>
              <a:gd name="connsiteY38" fmla="*/ 1784195 h 3769112"/>
              <a:gd name="connsiteX39" fmla="*/ 2544813 w 2793492"/>
              <a:gd name="connsiteY39" fmla="*/ 1761893 h 3769112"/>
              <a:gd name="connsiteX40" fmla="*/ 2477906 w 2793492"/>
              <a:gd name="connsiteY40" fmla="*/ 1739591 h 3769112"/>
              <a:gd name="connsiteX41" fmla="*/ 2399847 w 2793492"/>
              <a:gd name="connsiteY41" fmla="*/ 1683834 h 3769112"/>
              <a:gd name="connsiteX42" fmla="*/ 2344091 w 2793492"/>
              <a:gd name="connsiteY42" fmla="*/ 1672683 h 3769112"/>
              <a:gd name="connsiteX43" fmla="*/ 2254882 w 2793492"/>
              <a:gd name="connsiteY43" fmla="*/ 1650381 h 3769112"/>
              <a:gd name="connsiteX44" fmla="*/ 2020706 w 2793492"/>
              <a:gd name="connsiteY44" fmla="*/ 1661532 h 3769112"/>
              <a:gd name="connsiteX45" fmla="*/ 1964950 w 2793492"/>
              <a:gd name="connsiteY45" fmla="*/ 1683834 h 3769112"/>
              <a:gd name="connsiteX46" fmla="*/ 1931496 w 2793492"/>
              <a:gd name="connsiteY46" fmla="*/ 1694986 h 3769112"/>
              <a:gd name="connsiteX47" fmla="*/ 1886891 w 2793492"/>
              <a:gd name="connsiteY47" fmla="*/ 1728439 h 3769112"/>
              <a:gd name="connsiteX48" fmla="*/ 1853438 w 2793492"/>
              <a:gd name="connsiteY48" fmla="*/ 1773044 h 3769112"/>
              <a:gd name="connsiteX49" fmla="*/ 1819984 w 2793492"/>
              <a:gd name="connsiteY49" fmla="*/ 1784195 h 3769112"/>
              <a:gd name="connsiteX50" fmla="*/ 1764228 w 2793492"/>
              <a:gd name="connsiteY50" fmla="*/ 1817649 h 3769112"/>
              <a:gd name="connsiteX51" fmla="*/ 1741925 w 2793492"/>
              <a:gd name="connsiteY51" fmla="*/ 1839952 h 3769112"/>
              <a:gd name="connsiteX52" fmla="*/ 1675018 w 2793492"/>
              <a:gd name="connsiteY52" fmla="*/ 1873405 h 3769112"/>
              <a:gd name="connsiteX53" fmla="*/ 1630413 w 2793492"/>
              <a:gd name="connsiteY53" fmla="*/ 1906859 h 3769112"/>
              <a:gd name="connsiteX54" fmla="*/ 1596960 w 2793492"/>
              <a:gd name="connsiteY54" fmla="*/ 1918010 h 3769112"/>
              <a:gd name="connsiteX55" fmla="*/ 1530052 w 2793492"/>
              <a:gd name="connsiteY55" fmla="*/ 1951464 h 3769112"/>
              <a:gd name="connsiteX56" fmla="*/ 1407389 w 2793492"/>
              <a:gd name="connsiteY56" fmla="*/ 2018371 h 3769112"/>
              <a:gd name="connsiteX57" fmla="*/ 1340482 w 2793492"/>
              <a:gd name="connsiteY57" fmla="*/ 2051825 h 3769112"/>
              <a:gd name="connsiteX58" fmla="*/ 1106306 w 2793492"/>
              <a:gd name="connsiteY58" fmla="*/ 2074127 h 3769112"/>
              <a:gd name="connsiteX59" fmla="*/ 1017096 w 2793492"/>
              <a:gd name="connsiteY59" fmla="*/ 2085278 h 3769112"/>
              <a:gd name="connsiteX60" fmla="*/ 872130 w 2793492"/>
              <a:gd name="connsiteY60" fmla="*/ 2096430 h 3769112"/>
              <a:gd name="connsiteX61" fmla="*/ 838677 w 2793492"/>
              <a:gd name="connsiteY61" fmla="*/ 2118732 h 3769112"/>
              <a:gd name="connsiteX62" fmla="*/ 682560 w 2793492"/>
              <a:gd name="connsiteY62" fmla="*/ 2141034 h 3769112"/>
              <a:gd name="connsiteX63" fmla="*/ 414930 w 2793492"/>
              <a:gd name="connsiteY63" fmla="*/ 2118732 h 3769112"/>
              <a:gd name="connsiteX64" fmla="*/ 348023 w 2793492"/>
              <a:gd name="connsiteY64" fmla="*/ 2051825 h 3769112"/>
              <a:gd name="connsiteX65" fmla="*/ 269964 w 2793492"/>
              <a:gd name="connsiteY65" fmla="*/ 1951464 h 3769112"/>
              <a:gd name="connsiteX66" fmla="*/ 247662 w 2793492"/>
              <a:gd name="connsiteY66" fmla="*/ 1895708 h 3769112"/>
              <a:gd name="connsiteX67" fmla="*/ 214208 w 2793492"/>
              <a:gd name="connsiteY67" fmla="*/ 1862254 h 3769112"/>
              <a:gd name="connsiteX68" fmla="*/ 191906 w 2793492"/>
              <a:gd name="connsiteY68" fmla="*/ 1795347 h 3769112"/>
              <a:gd name="connsiteX69" fmla="*/ 158452 w 2793492"/>
              <a:gd name="connsiteY69" fmla="*/ 1706137 h 3769112"/>
              <a:gd name="connsiteX70" fmla="*/ 147301 w 2793492"/>
              <a:gd name="connsiteY70" fmla="*/ 1672683 h 3769112"/>
              <a:gd name="connsiteX71" fmla="*/ 124999 w 2793492"/>
              <a:gd name="connsiteY71" fmla="*/ 1527717 h 3769112"/>
              <a:gd name="connsiteX72" fmla="*/ 91545 w 2793492"/>
              <a:gd name="connsiteY72" fmla="*/ 1416205 h 3769112"/>
              <a:gd name="connsiteX73" fmla="*/ 69243 w 2793492"/>
              <a:gd name="connsiteY73" fmla="*/ 1326995 h 3769112"/>
              <a:gd name="connsiteX74" fmla="*/ 58091 w 2793492"/>
              <a:gd name="connsiteY74" fmla="*/ 1226634 h 3769112"/>
              <a:gd name="connsiteX75" fmla="*/ 24638 w 2793492"/>
              <a:gd name="connsiteY75" fmla="*/ 1048215 h 3769112"/>
              <a:gd name="connsiteX76" fmla="*/ 13486 w 2793492"/>
              <a:gd name="connsiteY76" fmla="*/ 390293 h 3769112"/>
              <a:gd name="connsiteX77" fmla="*/ 2335 w 2793492"/>
              <a:gd name="connsiteY77" fmla="*/ 245327 h 3769112"/>
              <a:gd name="connsiteX78" fmla="*/ 2335 w 2793492"/>
              <a:gd name="connsiteY78" fmla="*/ 0 h 3769112"/>
              <a:gd name="connsiteX0" fmla="*/ 1139760 w 2793492"/>
              <a:gd name="connsiteY0" fmla="*/ 3769112 h 3769112"/>
              <a:gd name="connsiteX1" fmla="*/ 1318179 w 2793492"/>
              <a:gd name="connsiteY1" fmla="*/ 3735659 h 3769112"/>
              <a:gd name="connsiteX2" fmla="*/ 1407389 w 2793492"/>
              <a:gd name="connsiteY2" fmla="*/ 3713356 h 3769112"/>
              <a:gd name="connsiteX3" fmla="*/ 1451994 w 2793492"/>
              <a:gd name="connsiteY3" fmla="*/ 3691054 h 3769112"/>
              <a:gd name="connsiteX4" fmla="*/ 1485447 w 2793492"/>
              <a:gd name="connsiteY4" fmla="*/ 3657600 h 3769112"/>
              <a:gd name="connsiteX5" fmla="*/ 1518901 w 2793492"/>
              <a:gd name="connsiteY5" fmla="*/ 3635298 h 3769112"/>
              <a:gd name="connsiteX6" fmla="*/ 1596960 w 2793492"/>
              <a:gd name="connsiteY6" fmla="*/ 3579542 h 3769112"/>
              <a:gd name="connsiteX7" fmla="*/ 1675018 w 2793492"/>
              <a:gd name="connsiteY7" fmla="*/ 3501483 h 3769112"/>
              <a:gd name="connsiteX8" fmla="*/ 1719623 w 2793492"/>
              <a:gd name="connsiteY8" fmla="*/ 3456878 h 3769112"/>
              <a:gd name="connsiteX9" fmla="*/ 1797682 w 2793492"/>
              <a:gd name="connsiteY9" fmla="*/ 3423425 h 3769112"/>
              <a:gd name="connsiteX10" fmla="*/ 1808833 w 2793492"/>
              <a:gd name="connsiteY10" fmla="*/ 3423425 h 3769112"/>
              <a:gd name="connsiteX11" fmla="*/ 1886891 w 2793492"/>
              <a:gd name="connsiteY11" fmla="*/ 3345366 h 3769112"/>
              <a:gd name="connsiteX12" fmla="*/ 1920345 w 2793492"/>
              <a:gd name="connsiteY12" fmla="*/ 3334215 h 3769112"/>
              <a:gd name="connsiteX13" fmla="*/ 2009555 w 2793492"/>
              <a:gd name="connsiteY13" fmla="*/ 3267308 h 3769112"/>
              <a:gd name="connsiteX14" fmla="*/ 2043008 w 2793492"/>
              <a:gd name="connsiteY14" fmla="*/ 3256156 h 3769112"/>
              <a:gd name="connsiteX15" fmla="*/ 2098764 w 2793492"/>
              <a:gd name="connsiteY15" fmla="*/ 3211552 h 3769112"/>
              <a:gd name="connsiteX16" fmla="*/ 2132218 w 2793492"/>
              <a:gd name="connsiteY16" fmla="*/ 3200400 h 3769112"/>
              <a:gd name="connsiteX17" fmla="*/ 2187974 w 2793492"/>
              <a:gd name="connsiteY17" fmla="*/ 3178098 h 3769112"/>
              <a:gd name="connsiteX18" fmla="*/ 2221428 w 2793492"/>
              <a:gd name="connsiteY18" fmla="*/ 3133493 h 3769112"/>
              <a:gd name="connsiteX19" fmla="*/ 2299486 w 2793492"/>
              <a:gd name="connsiteY19" fmla="*/ 3088888 h 3769112"/>
              <a:gd name="connsiteX20" fmla="*/ 2332940 w 2793492"/>
              <a:gd name="connsiteY20" fmla="*/ 3044283 h 3769112"/>
              <a:gd name="connsiteX21" fmla="*/ 2366394 w 2793492"/>
              <a:gd name="connsiteY21" fmla="*/ 3021981 h 3769112"/>
              <a:gd name="connsiteX22" fmla="*/ 2444452 w 2793492"/>
              <a:gd name="connsiteY22" fmla="*/ 2943922 h 3769112"/>
              <a:gd name="connsiteX23" fmla="*/ 2500208 w 2793492"/>
              <a:gd name="connsiteY23" fmla="*/ 2865864 h 3769112"/>
              <a:gd name="connsiteX24" fmla="*/ 2511360 w 2793492"/>
              <a:gd name="connsiteY24" fmla="*/ 2832410 h 3769112"/>
              <a:gd name="connsiteX25" fmla="*/ 2544813 w 2793492"/>
              <a:gd name="connsiteY25" fmla="*/ 2798956 h 3769112"/>
              <a:gd name="connsiteX26" fmla="*/ 2578267 w 2793492"/>
              <a:gd name="connsiteY26" fmla="*/ 2720898 h 3769112"/>
              <a:gd name="connsiteX27" fmla="*/ 2656325 w 2793492"/>
              <a:gd name="connsiteY27" fmla="*/ 2587083 h 3769112"/>
              <a:gd name="connsiteX28" fmla="*/ 2678628 w 2793492"/>
              <a:gd name="connsiteY28" fmla="*/ 2509025 h 3769112"/>
              <a:gd name="connsiteX29" fmla="*/ 2700930 w 2793492"/>
              <a:gd name="connsiteY29" fmla="*/ 2486722 h 3769112"/>
              <a:gd name="connsiteX30" fmla="*/ 2712082 w 2793492"/>
              <a:gd name="connsiteY30" fmla="*/ 2442117 h 3769112"/>
              <a:gd name="connsiteX31" fmla="*/ 2723233 w 2793492"/>
              <a:gd name="connsiteY31" fmla="*/ 2386361 h 3769112"/>
              <a:gd name="connsiteX32" fmla="*/ 2756686 w 2793492"/>
              <a:gd name="connsiteY32" fmla="*/ 2352908 h 3769112"/>
              <a:gd name="connsiteX33" fmla="*/ 2767838 w 2793492"/>
              <a:gd name="connsiteY33" fmla="*/ 1984917 h 3769112"/>
              <a:gd name="connsiteX34" fmla="*/ 2745535 w 2793492"/>
              <a:gd name="connsiteY34" fmla="*/ 1951464 h 3769112"/>
              <a:gd name="connsiteX35" fmla="*/ 2723233 w 2793492"/>
              <a:gd name="connsiteY35" fmla="*/ 1906859 h 3769112"/>
              <a:gd name="connsiteX36" fmla="*/ 2700930 w 2793492"/>
              <a:gd name="connsiteY36" fmla="*/ 1884556 h 3769112"/>
              <a:gd name="connsiteX37" fmla="*/ 2678628 w 2793492"/>
              <a:gd name="connsiteY37" fmla="*/ 1851103 h 3769112"/>
              <a:gd name="connsiteX38" fmla="*/ 2589418 w 2793492"/>
              <a:gd name="connsiteY38" fmla="*/ 1784195 h 3769112"/>
              <a:gd name="connsiteX39" fmla="*/ 2544813 w 2793492"/>
              <a:gd name="connsiteY39" fmla="*/ 1761893 h 3769112"/>
              <a:gd name="connsiteX40" fmla="*/ 2477906 w 2793492"/>
              <a:gd name="connsiteY40" fmla="*/ 1739591 h 3769112"/>
              <a:gd name="connsiteX41" fmla="*/ 2399847 w 2793492"/>
              <a:gd name="connsiteY41" fmla="*/ 1683834 h 3769112"/>
              <a:gd name="connsiteX42" fmla="*/ 2344091 w 2793492"/>
              <a:gd name="connsiteY42" fmla="*/ 1672683 h 3769112"/>
              <a:gd name="connsiteX43" fmla="*/ 2254882 w 2793492"/>
              <a:gd name="connsiteY43" fmla="*/ 1650381 h 3769112"/>
              <a:gd name="connsiteX44" fmla="*/ 2020706 w 2793492"/>
              <a:gd name="connsiteY44" fmla="*/ 1661532 h 3769112"/>
              <a:gd name="connsiteX45" fmla="*/ 1964950 w 2793492"/>
              <a:gd name="connsiteY45" fmla="*/ 1683834 h 3769112"/>
              <a:gd name="connsiteX46" fmla="*/ 1931496 w 2793492"/>
              <a:gd name="connsiteY46" fmla="*/ 1694986 h 3769112"/>
              <a:gd name="connsiteX47" fmla="*/ 1886891 w 2793492"/>
              <a:gd name="connsiteY47" fmla="*/ 1728439 h 3769112"/>
              <a:gd name="connsiteX48" fmla="*/ 1853438 w 2793492"/>
              <a:gd name="connsiteY48" fmla="*/ 1773044 h 3769112"/>
              <a:gd name="connsiteX49" fmla="*/ 1819984 w 2793492"/>
              <a:gd name="connsiteY49" fmla="*/ 1784195 h 3769112"/>
              <a:gd name="connsiteX50" fmla="*/ 1764228 w 2793492"/>
              <a:gd name="connsiteY50" fmla="*/ 1817649 h 3769112"/>
              <a:gd name="connsiteX51" fmla="*/ 1741925 w 2793492"/>
              <a:gd name="connsiteY51" fmla="*/ 1839952 h 3769112"/>
              <a:gd name="connsiteX52" fmla="*/ 1675018 w 2793492"/>
              <a:gd name="connsiteY52" fmla="*/ 1873405 h 3769112"/>
              <a:gd name="connsiteX53" fmla="*/ 1630413 w 2793492"/>
              <a:gd name="connsiteY53" fmla="*/ 1906859 h 3769112"/>
              <a:gd name="connsiteX54" fmla="*/ 1596960 w 2793492"/>
              <a:gd name="connsiteY54" fmla="*/ 1918010 h 3769112"/>
              <a:gd name="connsiteX55" fmla="*/ 1530052 w 2793492"/>
              <a:gd name="connsiteY55" fmla="*/ 1951464 h 3769112"/>
              <a:gd name="connsiteX56" fmla="*/ 1407389 w 2793492"/>
              <a:gd name="connsiteY56" fmla="*/ 2018371 h 3769112"/>
              <a:gd name="connsiteX57" fmla="*/ 1340482 w 2793492"/>
              <a:gd name="connsiteY57" fmla="*/ 2051825 h 3769112"/>
              <a:gd name="connsiteX58" fmla="*/ 1106306 w 2793492"/>
              <a:gd name="connsiteY58" fmla="*/ 2074127 h 3769112"/>
              <a:gd name="connsiteX59" fmla="*/ 1017096 w 2793492"/>
              <a:gd name="connsiteY59" fmla="*/ 2085278 h 3769112"/>
              <a:gd name="connsiteX60" fmla="*/ 872130 w 2793492"/>
              <a:gd name="connsiteY60" fmla="*/ 2096430 h 3769112"/>
              <a:gd name="connsiteX61" fmla="*/ 838677 w 2793492"/>
              <a:gd name="connsiteY61" fmla="*/ 2118732 h 3769112"/>
              <a:gd name="connsiteX62" fmla="*/ 682560 w 2793492"/>
              <a:gd name="connsiteY62" fmla="*/ 2141034 h 3769112"/>
              <a:gd name="connsiteX63" fmla="*/ 414930 w 2793492"/>
              <a:gd name="connsiteY63" fmla="*/ 2118732 h 3769112"/>
              <a:gd name="connsiteX64" fmla="*/ 348023 w 2793492"/>
              <a:gd name="connsiteY64" fmla="*/ 2051825 h 3769112"/>
              <a:gd name="connsiteX65" fmla="*/ 269964 w 2793492"/>
              <a:gd name="connsiteY65" fmla="*/ 1951464 h 3769112"/>
              <a:gd name="connsiteX66" fmla="*/ 247662 w 2793492"/>
              <a:gd name="connsiteY66" fmla="*/ 1895708 h 3769112"/>
              <a:gd name="connsiteX67" fmla="*/ 214208 w 2793492"/>
              <a:gd name="connsiteY67" fmla="*/ 1862254 h 3769112"/>
              <a:gd name="connsiteX68" fmla="*/ 191906 w 2793492"/>
              <a:gd name="connsiteY68" fmla="*/ 1795347 h 3769112"/>
              <a:gd name="connsiteX69" fmla="*/ 158452 w 2793492"/>
              <a:gd name="connsiteY69" fmla="*/ 1706137 h 3769112"/>
              <a:gd name="connsiteX70" fmla="*/ 147301 w 2793492"/>
              <a:gd name="connsiteY70" fmla="*/ 1672683 h 3769112"/>
              <a:gd name="connsiteX71" fmla="*/ 124999 w 2793492"/>
              <a:gd name="connsiteY71" fmla="*/ 1527717 h 3769112"/>
              <a:gd name="connsiteX72" fmla="*/ 91545 w 2793492"/>
              <a:gd name="connsiteY72" fmla="*/ 1416205 h 3769112"/>
              <a:gd name="connsiteX73" fmla="*/ 69243 w 2793492"/>
              <a:gd name="connsiteY73" fmla="*/ 1326995 h 3769112"/>
              <a:gd name="connsiteX74" fmla="*/ 58091 w 2793492"/>
              <a:gd name="connsiteY74" fmla="*/ 1226634 h 3769112"/>
              <a:gd name="connsiteX75" fmla="*/ 24638 w 2793492"/>
              <a:gd name="connsiteY75" fmla="*/ 1048215 h 3769112"/>
              <a:gd name="connsiteX76" fmla="*/ 13486 w 2793492"/>
              <a:gd name="connsiteY76" fmla="*/ 390293 h 3769112"/>
              <a:gd name="connsiteX77" fmla="*/ 2335 w 2793492"/>
              <a:gd name="connsiteY77" fmla="*/ 245327 h 3769112"/>
              <a:gd name="connsiteX78" fmla="*/ 2335 w 2793492"/>
              <a:gd name="connsiteY78" fmla="*/ 0 h 3769112"/>
              <a:gd name="connsiteX0" fmla="*/ 1139760 w 2793492"/>
              <a:gd name="connsiteY0" fmla="*/ 3769112 h 3769112"/>
              <a:gd name="connsiteX1" fmla="*/ 1318179 w 2793492"/>
              <a:gd name="connsiteY1" fmla="*/ 3735659 h 3769112"/>
              <a:gd name="connsiteX2" fmla="*/ 1407389 w 2793492"/>
              <a:gd name="connsiteY2" fmla="*/ 3713356 h 3769112"/>
              <a:gd name="connsiteX3" fmla="*/ 1451994 w 2793492"/>
              <a:gd name="connsiteY3" fmla="*/ 3691054 h 3769112"/>
              <a:gd name="connsiteX4" fmla="*/ 1485447 w 2793492"/>
              <a:gd name="connsiteY4" fmla="*/ 3657600 h 3769112"/>
              <a:gd name="connsiteX5" fmla="*/ 1518901 w 2793492"/>
              <a:gd name="connsiteY5" fmla="*/ 3635298 h 3769112"/>
              <a:gd name="connsiteX6" fmla="*/ 1596960 w 2793492"/>
              <a:gd name="connsiteY6" fmla="*/ 3579542 h 3769112"/>
              <a:gd name="connsiteX7" fmla="*/ 1675018 w 2793492"/>
              <a:gd name="connsiteY7" fmla="*/ 3501483 h 3769112"/>
              <a:gd name="connsiteX8" fmla="*/ 1719623 w 2793492"/>
              <a:gd name="connsiteY8" fmla="*/ 3456878 h 3769112"/>
              <a:gd name="connsiteX9" fmla="*/ 1797682 w 2793492"/>
              <a:gd name="connsiteY9" fmla="*/ 3423425 h 3769112"/>
              <a:gd name="connsiteX10" fmla="*/ 1808833 w 2793492"/>
              <a:gd name="connsiteY10" fmla="*/ 3423425 h 3769112"/>
              <a:gd name="connsiteX11" fmla="*/ 1886891 w 2793492"/>
              <a:gd name="connsiteY11" fmla="*/ 3345366 h 3769112"/>
              <a:gd name="connsiteX12" fmla="*/ 1920345 w 2793492"/>
              <a:gd name="connsiteY12" fmla="*/ 3334215 h 3769112"/>
              <a:gd name="connsiteX13" fmla="*/ 2009555 w 2793492"/>
              <a:gd name="connsiteY13" fmla="*/ 3267308 h 3769112"/>
              <a:gd name="connsiteX14" fmla="*/ 2043008 w 2793492"/>
              <a:gd name="connsiteY14" fmla="*/ 3256156 h 3769112"/>
              <a:gd name="connsiteX15" fmla="*/ 2098764 w 2793492"/>
              <a:gd name="connsiteY15" fmla="*/ 3211552 h 3769112"/>
              <a:gd name="connsiteX16" fmla="*/ 2132218 w 2793492"/>
              <a:gd name="connsiteY16" fmla="*/ 3200400 h 3769112"/>
              <a:gd name="connsiteX17" fmla="*/ 2187974 w 2793492"/>
              <a:gd name="connsiteY17" fmla="*/ 3178098 h 3769112"/>
              <a:gd name="connsiteX18" fmla="*/ 2221428 w 2793492"/>
              <a:gd name="connsiteY18" fmla="*/ 3133493 h 3769112"/>
              <a:gd name="connsiteX19" fmla="*/ 2299486 w 2793492"/>
              <a:gd name="connsiteY19" fmla="*/ 3088888 h 3769112"/>
              <a:gd name="connsiteX20" fmla="*/ 2332940 w 2793492"/>
              <a:gd name="connsiteY20" fmla="*/ 3044283 h 3769112"/>
              <a:gd name="connsiteX21" fmla="*/ 2366394 w 2793492"/>
              <a:gd name="connsiteY21" fmla="*/ 3021981 h 3769112"/>
              <a:gd name="connsiteX22" fmla="*/ 2444452 w 2793492"/>
              <a:gd name="connsiteY22" fmla="*/ 2943922 h 3769112"/>
              <a:gd name="connsiteX23" fmla="*/ 2500208 w 2793492"/>
              <a:gd name="connsiteY23" fmla="*/ 2865864 h 3769112"/>
              <a:gd name="connsiteX24" fmla="*/ 2511360 w 2793492"/>
              <a:gd name="connsiteY24" fmla="*/ 2832410 h 3769112"/>
              <a:gd name="connsiteX25" fmla="*/ 2544813 w 2793492"/>
              <a:gd name="connsiteY25" fmla="*/ 2798956 h 3769112"/>
              <a:gd name="connsiteX26" fmla="*/ 2578267 w 2793492"/>
              <a:gd name="connsiteY26" fmla="*/ 2720898 h 3769112"/>
              <a:gd name="connsiteX27" fmla="*/ 2656325 w 2793492"/>
              <a:gd name="connsiteY27" fmla="*/ 2587083 h 3769112"/>
              <a:gd name="connsiteX28" fmla="*/ 2678628 w 2793492"/>
              <a:gd name="connsiteY28" fmla="*/ 2509025 h 3769112"/>
              <a:gd name="connsiteX29" fmla="*/ 2700930 w 2793492"/>
              <a:gd name="connsiteY29" fmla="*/ 2486722 h 3769112"/>
              <a:gd name="connsiteX30" fmla="*/ 2712082 w 2793492"/>
              <a:gd name="connsiteY30" fmla="*/ 2442117 h 3769112"/>
              <a:gd name="connsiteX31" fmla="*/ 2723233 w 2793492"/>
              <a:gd name="connsiteY31" fmla="*/ 2386361 h 3769112"/>
              <a:gd name="connsiteX32" fmla="*/ 2756686 w 2793492"/>
              <a:gd name="connsiteY32" fmla="*/ 2352908 h 3769112"/>
              <a:gd name="connsiteX33" fmla="*/ 2767838 w 2793492"/>
              <a:gd name="connsiteY33" fmla="*/ 1984917 h 3769112"/>
              <a:gd name="connsiteX34" fmla="*/ 2745535 w 2793492"/>
              <a:gd name="connsiteY34" fmla="*/ 1951464 h 3769112"/>
              <a:gd name="connsiteX35" fmla="*/ 2723233 w 2793492"/>
              <a:gd name="connsiteY35" fmla="*/ 1906859 h 3769112"/>
              <a:gd name="connsiteX36" fmla="*/ 2700930 w 2793492"/>
              <a:gd name="connsiteY36" fmla="*/ 1884556 h 3769112"/>
              <a:gd name="connsiteX37" fmla="*/ 2678628 w 2793492"/>
              <a:gd name="connsiteY37" fmla="*/ 1851103 h 3769112"/>
              <a:gd name="connsiteX38" fmla="*/ 2589418 w 2793492"/>
              <a:gd name="connsiteY38" fmla="*/ 1784195 h 3769112"/>
              <a:gd name="connsiteX39" fmla="*/ 2544813 w 2793492"/>
              <a:gd name="connsiteY39" fmla="*/ 1761893 h 3769112"/>
              <a:gd name="connsiteX40" fmla="*/ 2477906 w 2793492"/>
              <a:gd name="connsiteY40" fmla="*/ 1739591 h 3769112"/>
              <a:gd name="connsiteX41" fmla="*/ 2399847 w 2793492"/>
              <a:gd name="connsiteY41" fmla="*/ 1683834 h 3769112"/>
              <a:gd name="connsiteX42" fmla="*/ 2344091 w 2793492"/>
              <a:gd name="connsiteY42" fmla="*/ 1672683 h 3769112"/>
              <a:gd name="connsiteX43" fmla="*/ 2254882 w 2793492"/>
              <a:gd name="connsiteY43" fmla="*/ 1650381 h 3769112"/>
              <a:gd name="connsiteX44" fmla="*/ 2020706 w 2793492"/>
              <a:gd name="connsiteY44" fmla="*/ 1661532 h 3769112"/>
              <a:gd name="connsiteX45" fmla="*/ 1964950 w 2793492"/>
              <a:gd name="connsiteY45" fmla="*/ 1683834 h 3769112"/>
              <a:gd name="connsiteX46" fmla="*/ 1931496 w 2793492"/>
              <a:gd name="connsiteY46" fmla="*/ 1694986 h 3769112"/>
              <a:gd name="connsiteX47" fmla="*/ 1886891 w 2793492"/>
              <a:gd name="connsiteY47" fmla="*/ 1728439 h 3769112"/>
              <a:gd name="connsiteX48" fmla="*/ 1853438 w 2793492"/>
              <a:gd name="connsiteY48" fmla="*/ 1773044 h 3769112"/>
              <a:gd name="connsiteX49" fmla="*/ 1819984 w 2793492"/>
              <a:gd name="connsiteY49" fmla="*/ 1784195 h 3769112"/>
              <a:gd name="connsiteX50" fmla="*/ 1764228 w 2793492"/>
              <a:gd name="connsiteY50" fmla="*/ 1817649 h 3769112"/>
              <a:gd name="connsiteX51" fmla="*/ 1741925 w 2793492"/>
              <a:gd name="connsiteY51" fmla="*/ 1839952 h 3769112"/>
              <a:gd name="connsiteX52" fmla="*/ 1675018 w 2793492"/>
              <a:gd name="connsiteY52" fmla="*/ 1873405 h 3769112"/>
              <a:gd name="connsiteX53" fmla="*/ 1630413 w 2793492"/>
              <a:gd name="connsiteY53" fmla="*/ 1906859 h 3769112"/>
              <a:gd name="connsiteX54" fmla="*/ 1596960 w 2793492"/>
              <a:gd name="connsiteY54" fmla="*/ 1918010 h 3769112"/>
              <a:gd name="connsiteX55" fmla="*/ 1530052 w 2793492"/>
              <a:gd name="connsiteY55" fmla="*/ 1951464 h 3769112"/>
              <a:gd name="connsiteX56" fmla="*/ 1407389 w 2793492"/>
              <a:gd name="connsiteY56" fmla="*/ 2018371 h 3769112"/>
              <a:gd name="connsiteX57" fmla="*/ 1340482 w 2793492"/>
              <a:gd name="connsiteY57" fmla="*/ 2051825 h 3769112"/>
              <a:gd name="connsiteX58" fmla="*/ 1106306 w 2793492"/>
              <a:gd name="connsiteY58" fmla="*/ 2074127 h 3769112"/>
              <a:gd name="connsiteX59" fmla="*/ 1017096 w 2793492"/>
              <a:gd name="connsiteY59" fmla="*/ 2085278 h 3769112"/>
              <a:gd name="connsiteX60" fmla="*/ 872130 w 2793492"/>
              <a:gd name="connsiteY60" fmla="*/ 2096430 h 3769112"/>
              <a:gd name="connsiteX61" fmla="*/ 838677 w 2793492"/>
              <a:gd name="connsiteY61" fmla="*/ 2118732 h 3769112"/>
              <a:gd name="connsiteX62" fmla="*/ 682560 w 2793492"/>
              <a:gd name="connsiteY62" fmla="*/ 2141034 h 3769112"/>
              <a:gd name="connsiteX63" fmla="*/ 414930 w 2793492"/>
              <a:gd name="connsiteY63" fmla="*/ 2118732 h 3769112"/>
              <a:gd name="connsiteX64" fmla="*/ 348023 w 2793492"/>
              <a:gd name="connsiteY64" fmla="*/ 2051825 h 3769112"/>
              <a:gd name="connsiteX65" fmla="*/ 269964 w 2793492"/>
              <a:gd name="connsiteY65" fmla="*/ 1951464 h 3769112"/>
              <a:gd name="connsiteX66" fmla="*/ 247662 w 2793492"/>
              <a:gd name="connsiteY66" fmla="*/ 1895708 h 3769112"/>
              <a:gd name="connsiteX67" fmla="*/ 214208 w 2793492"/>
              <a:gd name="connsiteY67" fmla="*/ 1862254 h 3769112"/>
              <a:gd name="connsiteX68" fmla="*/ 191906 w 2793492"/>
              <a:gd name="connsiteY68" fmla="*/ 1795347 h 3769112"/>
              <a:gd name="connsiteX69" fmla="*/ 158452 w 2793492"/>
              <a:gd name="connsiteY69" fmla="*/ 1706137 h 3769112"/>
              <a:gd name="connsiteX70" fmla="*/ 147301 w 2793492"/>
              <a:gd name="connsiteY70" fmla="*/ 1672683 h 3769112"/>
              <a:gd name="connsiteX71" fmla="*/ 124999 w 2793492"/>
              <a:gd name="connsiteY71" fmla="*/ 1527717 h 3769112"/>
              <a:gd name="connsiteX72" fmla="*/ 91545 w 2793492"/>
              <a:gd name="connsiteY72" fmla="*/ 1416205 h 3769112"/>
              <a:gd name="connsiteX73" fmla="*/ 69243 w 2793492"/>
              <a:gd name="connsiteY73" fmla="*/ 1326995 h 3769112"/>
              <a:gd name="connsiteX74" fmla="*/ 58091 w 2793492"/>
              <a:gd name="connsiteY74" fmla="*/ 1226634 h 3769112"/>
              <a:gd name="connsiteX75" fmla="*/ 24638 w 2793492"/>
              <a:gd name="connsiteY75" fmla="*/ 1048215 h 3769112"/>
              <a:gd name="connsiteX76" fmla="*/ 13486 w 2793492"/>
              <a:gd name="connsiteY76" fmla="*/ 390293 h 3769112"/>
              <a:gd name="connsiteX77" fmla="*/ 2335 w 2793492"/>
              <a:gd name="connsiteY77" fmla="*/ 245327 h 3769112"/>
              <a:gd name="connsiteX78" fmla="*/ 2335 w 2793492"/>
              <a:gd name="connsiteY78" fmla="*/ 0 h 3769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2793492" h="3769112">
                <a:moveTo>
                  <a:pt x="1139760" y="3769112"/>
                </a:moveTo>
                <a:lnTo>
                  <a:pt x="1318179" y="3735659"/>
                </a:lnTo>
                <a:cubicBezTo>
                  <a:pt x="1349603" y="3729673"/>
                  <a:pt x="1378193" y="3725869"/>
                  <a:pt x="1407389" y="3713356"/>
                </a:cubicBezTo>
                <a:cubicBezTo>
                  <a:pt x="1422668" y="3706808"/>
                  <a:pt x="1437126" y="3698488"/>
                  <a:pt x="1451994" y="3691054"/>
                </a:cubicBezTo>
                <a:cubicBezTo>
                  <a:pt x="1463145" y="3679903"/>
                  <a:pt x="1473332" y="3667696"/>
                  <a:pt x="1485447" y="3657600"/>
                </a:cubicBezTo>
                <a:cubicBezTo>
                  <a:pt x="1495743" y="3649020"/>
                  <a:pt x="1509424" y="3644775"/>
                  <a:pt x="1518901" y="3635298"/>
                </a:cubicBezTo>
                <a:cubicBezTo>
                  <a:pt x="1580506" y="3573693"/>
                  <a:pt x="1518693" y="3599108"/>
                  <a:pt x="1596960" y="3579542"/>
                </a:cubicBezTo>
                <a:lnTo>
                  <a:pt x="1675018" y="3501483"/>
                </a:lnTo>
                <a:cubicBezTo>
                  <a:pt x="1689886" y="3486615"/>
                  <a:pt x="1700816" y="3466281"/>
                  <a:pt x="1719623" y="3456878"/>
                </a:cubicBezTo>
                <a:cubicBezTo>
                  <a:pt x="1774742" y="3429319"/>
                  <a:pt x="1748458" y="3439833"/>
                  <a:pt x="1797682" y="3423425"/>
                </a:cubicBezTo>
                <a:cubicBezTo>
                  <a:pt x="1812550" y="3417850"/>
                  <a:pt x="1793965" y="3436435"/>
                  <a:pt x="1808833" y="3423425"/>
                </a:cubicBezTo>
                <a:cubicBezTo>
                  <a:pt x="1823701" y="3410415"/>
                  <a:pt x="1868306" y="3360234"/>
                  <a:pt x="1886891" y="3345366"/>
                </a:cubicBezTo>
                <a:cubicBezTo>
                  <a:pt x="1897405" y="3340109"/>
                  <a:pt x="1909194" y="3337932"/>
                  <a:pt x="1920345" y="3334215"/>
                </a:cubicBezTo>
                <a:cubicBezTo>
                  <a:pt x="1946765" y="3307794"/>
                  <a:pt x="1971721" y="3279921"/>
                  <a:pt x="2009555" y="3267308"/>
                </a:cubicBezTo>
                <a:lnTo>
                  <a:pt x="2043008" y="3256156"/>
                </a:lnTo>
                <a:cubicBezTo>
                  <a:pt x="2061593" y="3241288"/>
                  <a:pt x="2078581" y="3224166"/>
                  <a:pt x="2098764" y="3211552"/>
                </a:cubicBezTo>
                <a:cubicBezTo>
                  <a:pt x="2108732" y="3205322"/>
                  <a:pt x="2121212" y="3204527"/>
                  <a:pt x="2132218" y="3200400"/>
                </a:cubicBezTo>
                <a:cubicBezTo>
                  <a:pt x="2150960" y="3193372"/>
                  <a:pt x="2169389" y="3185532"/>
                  <a:pt x="2187974" y="3178098"/>
                </a:cubicBezTo>
                <a:cubicBezTo>
                  <a:pt x="2199125" y="3163230"/>
                  <a:pt x="2207317" y="3145588"/>
                  <a:pt x="2221428" y="3133493"/>
                </a:cubicBezTo>
                <a:cubicBezTo>
                  <a:pt x="2282659" y="3081010"/>
                  <a:pt x="2248462" y="3139913"/>
                  <a:pt x="2299486" y="3088888"/>
                </a:cubicBezTo>
                <a:cubicBezTo>
                  <a:pt x="2312628" y="3075746"/>
                  <a:pt x="2319798" y="3057425"/>
                  <a:pt x="2332940" y="3044283"/>
                </a:cubicBezTo>
                <a:cubicBezTo>
                  <a:pt x="2342417" y="3034806"/>
                  <a:pt x="2356218" y="3030703"/>
                  <a:pt x="2366394" y="3021981"/>
                </a:cubicBezTo>
                <a:cubicBezTo>
                  <a:pt x="2366407" y="3021969"/>
                  <a:pt x="2437938" y="2950436"/>
                  <a:pt x="2444452" y="2943922"/>
                </a:cubicBezTo>
                <a:cubicBezTo>
                  <a:pt x="2475800" y="2912574"/>
                  <a:pt x="2474295" y="2917689"/>
                  <a:pt x="2500208" y="2865864"/>
                </a:cubicBezTo>
                <a:cubicBezTo>
                  <a:pt x="2505465" y="2855350"/>
                  <a:pt x="2504840" y="2842190"/>
                  <a:pt x="2511360" y="2832410"/>
                </a:cubicBezTo>
                <a:cubicBezTo>
                  <a:pt x="2520108" y="2819288"/>
                  <a:pt x="2533662" y="2810107"/>
                  <a:pt x="2544813" y="2798956"/>
                </a:cubicBezTo>
                <a:cubicBezTo>
                  <a:pt x="2556891" y="2762722"/>
                  <a:pt x="2556831" y="2757646"/>
                  <a:pt x="2578267" y="2720898"/>
                </a:cubicBezTo>
                <a:cubicBezTo>
                  <a:pt x="2594496" y="2693078"/>
                  <a:pt x="2641255" y="2627269"/>
                  <a:pt x="2656325" y="2587083"/>
                </a:cubicBezTo>
                <a:cubicBezTo>
                  <a:pt x="2661184" y="2574127"/>
                  <a:pt x="2669644" y="2523999"/>
                  <a:pt x="2678628" y="2509025"/>
                </a:cubicBezTo>
                <a:cubicBezTo>
                  <a:pt x="2684037" y="2500010"/>
                  <a:pt x="2693496" y="2494156"/>
                  <a:pt x="2700930" y="2486722"/>
                </a:cubicBezTo>
                <a:cubicBezTo>
                  <a:pt x="2704647" y="2471854"/>
                  <a:pt x="2708757" y="2457078"/>
                  <a:pt x="2712082" y="2442117"/>
                </a:cubicBezTo>
                <a:cubicBezTo>
                  <a:pt x="2716194" y="2423615"/>
                  <a:pt x="2714757" y="2403313"/>
                  <a:pt x="2723233" y="2386361"/>
                </a:cubicBezTo>
                <a:cubicBezTo>
                  <a:pt x="2730285" y="2372256"/>
                  <a:pt x="2745535" y="2364059"/>
                  <a:pt x="2756686" y="2352908"/>
                </a:cubicBezTo>
                <a:cubicBezTo>
                  <a:pt x="2784689" y="2184895"/>
                  <a:pt x="2793492" y="2190149"/>
                  <a:pt x="2767838" y="1984917"/>
                </a:cubicBezTo>
                <a:cubicBezTo>
                  <a:pt x="2766176" y="1971618"/>
                  <a:pt x="2752184" y="1963100"/>
                  <a:pt x="2745535" y="1951464"/>
                </a:cubicBezTo>
                <a:cubicBezTo>
                  <a:pt x="2737288" y="1937031"/>
                  <a:pt x="2732454" y="1920690"/>
                  <a:pt x="2723233" y="1906859"/>
                </a:cubicBezTo>
                <a:cubicBezTo>
                  <a:pt x="2717401" y="1898111"/>
                  <a:pt x="2707498" y="1892766"/>
                  <a:pt x="2700930" y="1884556"/>
                </a:cubicBezTo>
                <a:cubicBezTo>
                  <a:pt x="2692558" y="1874091"/>
                  <a:pt x="2687000" y="1861568"/>
                  <a:pt x="2678628" y="1851103"/>
                </a:cubicBezTo>
                <a:cubicBezTo>
                  <a:pt x="2657718" y="1824966"/>
                  <a:pt x="2613200" y="1796086"/>
                  <a:pt x="2589418" y="1784195"/>
                </a:cubicBezTo>
                <a:cubicBezTo>
                  <a:pt x="2574550" y="1776761"/>
                  <a:pt x="2560247" y="1768067"/>
                  <a:pt x="2544813" y="1761893"/>
                </a:cubicBezTo>
                <a:cubicBezTo>
                  <a:pt x="2522986" y="1753162"/>
                  <a:pt x="2477906" y="1739591"/>
                  <a:pt x="2477906" y="1739591"/>
                </a:cubicBezTo>
                <a:cubicBezTo>
                  <a:pt x="2475342" y="1737668"/>
                  <a:pt x="2410717" y="1687910"/>
                  <a:pt x="2399847" y="1683834"/>
                </a:cubicBezTo>
                <a:cubicBezTo>
                  <a:pt x="2382100" y="1677179"/>
                  <a:pt x="2362559" y="1676945"/>
                  <a:pt x="2344091" y="1672683"/>
                </a:cubicBezTo>
                <a:cubicBezTo>
                  <a:pt x="2314224" y="1665791"/>
                  <a:pt x="2254882" y="1650381"/>
                  <a:pt x="2254882" y="1650381"/>
                </a:cubicBezTo>
                <a:cubicBezTo>
                  <a:pt x="2176823" y="1654098"/>
                  <a:pt x="2098338" y="1652575"/>
                  <a:pt x="2020706" y="1661532"/>
                </a:cubicBezTo>
                <a:cubicBezTo>
                  <a:pt x="2000821" y="1663826"/>
                  <a:pt x="1983692" y="1676806"/>
                  <a:pt x="1964950" y="1683834"/>
                </a:cubicBezTo>
                <a:cubicBezTo>
                  <a:pt x="1953944" y="1687961"/>
                  <a:pt x="1942647" y="1691269"/>
                  <a:pt x="1931496" y="1694986"/>
                </a:cubicBezTo>
                <a:cubicBezTo>
                  <a:pt x="1916628" y="1706137"/>
                  <a:pt x="1900033" y="1715297"/>
                  <a:pt x="1886891" y="1728439"/>
                </a:cubicBezTo>
                <a:cubicBezTo>
                  <a:pt x="1873749" y="1741581"/>
                  <a:pt x="1867716" y="1761146"/>
                  <a:pt x="1853438" y="1773044"/>
                </a:cubicBezTo>
                <a:cubicBezTo>
                  <a:pt x="1844408" y="1780569"/>
                  <a:pt x="1830498" y="1778938"/>
                  <a:pt x="1819984" y="1784195"/>
                </a:cubicBezTo>
                <a:cubicBezTo>
                  <a:pt x="1800598" y="1793888"/>
                  <a:pt x="1781865" y="1805051"/>
                  <a:pt x="1764228" y="1817649"/>
                </a:cubicBezTo>
                <a:cubicBezTo>
                  <a:pt x="1755673" y="1823760"/>
                  <a:pt x="1750135" y="1833384"/>
                  <a:pt x="1741925" y="1839952"/>
                </a:cubicBezTo>
                <a:cubicBezTo>
                  <a:pt x="1711044" y="1864657"/>
                  <a:pt x="1710352" y="1861627"/>
                  <a:pt x="1675018" y="1873405"/>
                </a:cubicBezTo>
                <a:cubicBezTo>
                  <a:pt x="1660150" y="1884556"/>
                  <a:pt x="1646550" y="1897638"/>
                  <a:pt x="1630413" y="1906859"/>
                </a:cubicBezTo>
                <a:cubicBezTo>
                  <a:pt x="1620208" y="1912691"/>
                  <a:pt x="1607039" y="1911963"/>
                  <a:pt x="1596960" y="1918010"/>
                </a:cubicBezTo>
                <a:cubicBezTo>
                  <a:pt x="1525945" y="1960618"/>
                  <a:pt x="1640068" y="1923958"/>
                  <a:pt x="1530052" y="1951464"/>
                </a:cubicBezTo>
                <a:cubicBezTo>
                  <a:pt x="1418718" y="2025687"/>
                  <a:pt x="1508771" y="1972288"/>
                  <a:pt x="1407389" y="2018371"/>
                </a:cubicBezTo>
                <a:cubicBezTo>
                  <a:pt x="1384689" y="2028689"/>
                  <a:pt x="1364314" y="2044492"/>
                  <a:pt x="1340482" y="2051825"/>
                </a:cubicBezTo>
                <a:cubicBezTo>
                  <a:pt x="1301147" y="2063928"/>
                  <a:pt x="1109258" y="2073859"/>
                  <a:pt x="1106306" y="2074127"/>
                </a:cubicBezTo>
                <a:cubicBezTo>
                  <a:pt x="1076461" y="2076840"/>
                  <a:pt x="1046929" y="2082437"/>
                  <a:pt x="1017096" y="2085278"/>
                </a:cubicBezTo>
                <a:cubicBezTo>
                  <a:pt x="968850" y="2089873"/>
                  <a:pt x="920452" y="2092713"/>
                  <a:pt x="872130" y="2096430"/>
                </a:cubicBezTo>
                <a:cubicBezTo>
                  <a:pt x="860979" y="2103864"/>
                  <a:pt x="850664" y="2112739"/>
                  <a:pt x="838677" y="2118732"/>
                </a:cubicBezTo>
                <a:cubicBezTo>
                  <a:pt x="795772" y="2140184"/>
                  <a:pt x="713896" y="2138185"/>
                  <a:pt x="682560" y="2141034"/>
                </a:cubicBezTo>
                <a:cubicBezTo>
                  <a:pt x="593350" y="2133600"/>
                  <a:pt x="503148" y="2133942"/>
                  <a:pt x="414930" y="2118732"/>
                </a:cubicBezTo>
                <a:cubicBezTo>
                  <a:pt x="341913" y="2106143"/>
                  <a:pt x="369923" y="2091245"/>
                  <a:pt x="348023" y="2051825"/>
                </a:cubicBezTo>
                <a:cubicBezTo>
                  <a:pt x="314676" y="1991801"/>
                  <a:pt x="310602" y="1992100"/>
                  <a:pt x="269964" y="1951464"/>
                </a:cubicBezTo>
                <a:cubicBezTo>
                  <a:pt x="262530" y="1932879"/>
                  <a:pt x="258271" y="1912682"/>
                  <a:pt x="247662" y="1895708"/>
                </a:cubicBezTo>
                <a:cubicBezTo>
                  <a:pt x="239304" y="1882335"/>
                  <a:pt x="221867" y="1876040"/>
                  <a:pt x="214208" y="1862254"/>
                </a:cubicBezTo>
                <a:cubicBezTo>
                  <a:pt x="202791" y="1841704"/>
                  <a:pt x="200161" y="1817359"/>
                  <a:pt x="191906" y="1795347"/>
                </a:cubicBezTo>
                <a:cubicBezTo>
                  <a:pt x="180755" y="1765610"/>
                  <a:pt x="169305" y="1735984"/>
                  <a:pt x="158452" y="1706137"/>
                </a:cubicBezTo>
                <a:cubicBezTo>
                  <a:pt x="154435" y="1695090"/>
                  <a:pt x="150152" y="1684087"/>
                  <a:pt x="147301" y="1672683"/>
                </a:cubicBezTo>
                <a:cubicBezTo>
                  <a:pt x="104546" y="1501658"/>
                  <a:pt x="179179" y="1771527"/>
                  <a:pt x="124999" y="1527717"/>
                </a:cubicBezTo>
                <a:cubicBezTo>
                  <a:pt x="116580" y="1489834"/>
                  <a:pt x="101932" y="1453597"/>
                  <a:pt x="91545" y="1416205"/>
                </a:cubicBezTo>
                <a:cubicBezTo>
                  <a:pt x="83341" y="1386671"/>
                  <a:pt x="69243" y="1326995"/>
                  <a:pt x="69243" y="1326995"/>
                </a:cubicBezTo>
                <a:cubicBezTo>
                  <a:pt x="65526" y="1293541"/>
                  <a:pt x="63409" y="1259871"/>
                  <a:pt x="58091" y="1226634"/>
                </a:cubicBezTo>
                <a:cubicBezTo>
                  <a:pt x="48531" y="1166885"/>
                  <a:pt x="27861" y="1108638"/>
                  <a:pt x="24638" y="1048215"/>
                </a:cubicBezTo>
                <a:cubicBezTo>
                  <a:pt x="12956" y="829187"/>
                  <a:pt x="19577" y="609547"/>
                  <a:pt x="13486" y="390293"/>
                </a:cubicBezTo>
                <a:cubicBezTo>
                  <a:pt x="12140" y="341847"/>
                  <a:pt x="3719" y="293772"/>
                  <a:pt x="2335" y="245327"/>
                </a:cubicBezTo>
                <a:cubicBezTo>
                  <a:pt x="0" y="163585"/>
                  <a:pt x="2335" y="81776"/>
                  <a:pt x="2335" y="0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/>
          <p:cNvSpPr/>
          <p:nvPr/>
        </p:nvSpPr>
        <p:spPr>
          <a:xfrm rot="21170313">
            <a:off x="1779550" y="3908066"/>
            <a:ext cx="2897514" cy="1626496"/>
          </a:xfrm>
          <a:custGeom>
            <a:avLst/>
            <a:gdLst>
              <a:gd name="connsiteX0" fmla="*/ 0 w 2132281"/>
              <a:gd name="connsiteY0" fmla="*/ 971190 h 1658976"/>
              <a:gd name="connsiteX1" fmla="*/ 11575 w 2132281"/>
              <a:gd name="connsiteY1" fmla="*/ 936466 h 1658976"/>
              <a:gd name="connsiteX2" fmla="*/ 69448 w 2132281"/>
              <a:gd name="connsiteY2" fmla="*/ 867018 h 1658976"/>
              <a:gd name="connsiteX3" fmla="*/ 81023 w 2132281"/>
              <a:gd name="connsiteY3" fmla="*/ 832294 h 1658976"/>
              <a:gd name="connsiteX4" fmla="*/ 150471 w 2132281"/>
              <a:gd name="connsiteY4" fmla="*/ 762845 h 1658976"/>
              <a:gd name="connsiteX5" fmla="*/ 231494 w 2132281"/>
              <a:gd name="connsiteY5" fmla="*/ 658673 h 1658976"/>
              <a:gd name="connsiteX6" fmla="*/ 266218 w 2132281"/>
              <a:gd name="connsiteY6" fmla="*/ 623949 h 1658976"/>
              <a:gd name="connsiteX7" fmla="*/ 324091 w 2132281"/>
              <a:gd name="connsiteY7" fmla="*/ 542927 h 1658976"/>
              <a:gd name="connsiteX8" fmla="*/ 393539 w 2132281"/>
              <a:gd name="connsiteY8" fmla="*/ 496628 h 1658976"/>
              <a:gd name="connsiteX9" fmla="*/ 486137 w 2132281"/>
              <a:gd name="connsiteY9" fmla="*/ 438754 h 1658976"/>
              <a:gd name="connsiteX10" fmla="*/ 509286 w 2132281"/>
              <a:gd name="connsiteY10" fmla="*/ 404030 h 1658976"/>
              <a:gd name="connsiteX11" fmla="*/ 625033 w 2132281"/>
              <a:gd name="connsiteY11" fmla="*/ 357732 h 1658976"/>
              <a:gd name="connsiteX12" fmla="*/ 659757 w 2132281"/>
              <a:gd name="connsiteY12" fmla="*/ 323008 h 1658976"/>
              <a:gd name="connsiteX13" fmla="*/ 775504 w 2132281"/>
              <a:gd name="connsiteY13" fmla="*/ 276709 h 1658976"/>
              <a:gd name="connsiteX14" fmla="*/ 798653 w 2132281"/>
              <a:gd name="connsiteY14" fmla="*/ 253559 h 1658976"/>
              <a:gd name="connsiteX15" fmla="*/ 891251 w 2132281"/>
              <a:gd name="connsiteY15" fmla="*/ 218835 h 1658976"/>
              <a:gd name="connsiteX16" fmla="*/ 972274 w 2132281"/>
              <a:gd name="connsiteY16" fmla="*/ 195686 h 1658976"/>
              <a:gd name="connsiteX17" fmla="*/ 1006998 w 2132281"/>
              <a:gd name="connsiteY17" fmla="*/ 172537 h 1658976"/>
              <a:gd name="connsiteX18" fmla="*/ 1030147 w 2132281"/>
              <a:gd name="connsiteY18" fmla="*/ 149387 h 1658976"/>
              <a:gd name="connsiteX19" fmla="*/ 1099595 w 2132281"/>
              <a:gd name="connsiteY19" fmla="*/ 137813 h 1658976"/>
              <a:gd name="connsiteX20" fmla="*/ 1203767 w 2132281"/>
              <a:gd name="connsiteY20" fmla="*/ 79939 h 1658976"/>
              <a:gd name="connsiteX21" fmla="*/ 1284790 w 2132281"/>
              <a:gd name="connsiteY21" fmla="*/ 68364 h 1658976"/>
              <a:gd name="connsiteX22" fmla="*/ 1331089 w 2132281"/>
              <a:gd name="connsiteY22" fmla="*/ 56790 h 1658976"/>
              <a:gd name="connsiteX23" fmla="*/ 1412112 w 2132281"/>
              <a:gd name="connsiteY23" fmla="*/ 45215 h 1658976"/>
              <a:gd name="connsiteX24" fmla="*/ 1481560 w 2132281"/>
              <a:gd name="connsiteY24" fmla="*/ 10491 h 1658976"/>
              <a:gd name="connsiteX25" fmla="*/ 1724628 w 2132281"/>
              <a:gd name="connsiteY25" fmla="*/ 33640 h 1658976"/>
              <a:gd name="connsiteX26" fmla="*/ 1782501 w 2132281"/>
              <a:gd name="connsiteY26" fmla="*/ 91514 h 1658976"/>
              <a:gd name="connsiteX27" fmla="*/ 1851950 w 2132281"/>
              <a:gd name="connsiteY27" fmla="*/ 126238 h 1658976"/>
              <a:gd name="connsiteX28" fmla="*/ 1909823 w 2132281"/>
              <a:gd name="connsiteY28" fmla="*/ 207261 h 1658976"/>
              <a:gd name="connsiteX29" fmla="*/ 1944547 w 2132281"/>
              <a:gd name="connsiteY29" fmla="*/ 241985 h 1658976"/>
              <a:gd name="connsiteX30" fmla="*/ 1967696 w 2132281"/>
              <a:gd name="connsiteY30" fmla="*/ 276709 h 1658976"/>
              <a:gd name="connsiteX31" fmla="*/ 2048719 w 2132281"/>
              <a:gd name="connsiteY31" fmla="*/ 369306 h 1658976"/>
              <a:gd name="connsiteX32" fmla="*/ 2060294 w 2132281"/>
              <a:gd name="connsiteY32" fmla="*/ 427180 h 1658976"/>
              <a:gd name="connsiteX33" fmla="*/ 2083443 w 2132281"/>
              <a:gd name="connsiteY33" fmla="*/ 496628 h 1658976"/>
              <a:gd name="connsiteX34" fmla="*/ 2037144 w 2132281"/>
              <a:gd name="connsiteY34" fmla="*/ 797570 h 1658976"/>
              <a:gd name="connsiteX35" fmla="*/ 1979271 w 2132281"/>
              <a:gd name="connsiteY35" fmla="*/ 890167 h 1658976"/>
              <a:gd name="connsiteX36" fmla="*/ 1932972 w 2132281"/>
              <a:gd name="connsiteY36" fmla="*/ 959615 h 1658976"/>
              <a:gd name="connsiteX37" fmla="*/ 1898248 w 2132281"/>
              <a:gd name="connsiteY37" fmla="*/ 1040638 h 1658976"/>
              <a:gd name="connsiteX38" fmla="*/ 1886674 w 2132281"/>
              <a:gd name="connsiteY38" fmla="*/ 1086937 h 1658976"/>
              <a:gd name="connsiteX39" fmla="*/ 1840375 w 2132281"/>
              <a:gd name="connsiteY39" fmla="*/ 1156385 h 1658976"/>
              <a:gd name="connsiteX40" fmla="*/ 1817225 w 2132281"/>
              <a:gd name="connsiteY40" fmla="*/ 1191109 h 1658976"/>
              <a:gd name="connsiteX41" fmla="*/ 1782501 w 2132281"/>
              <a:gd name="connsiteY41" fmla="*/ 1248982 h 1658976"/>
              <a:gd name="connsiteX42" fmla="*/ 1713053 w 2132281"/>
              <a:gd name="connsiteY42" fmla="*/ 1330005 h 1658976"/>
              <a:gd name="connsiteX43" fmla="*/ 1597306 w 2132281"/>
              <a:gd name="connsiteY43" fmla="*/ 1457327 h 1658976"/>
              <a:gd name="connsiteX44" fmla="*/ 1516284 w 2132281"/>
              <a:gd name="connsiteY44" fmla="*/ 1503625 h 1658976"/>
              <a:gd name="connsiteX45" fmla="*/ 1446836 w 2132281"/>
              <a:gd name="connsiteY45" fmla="*/ 1561499 h 1658976"/>
              <a:gd name="connsiteX46" fmla="*/ 1423686 w 2132281"/>
              <a:gd name="connsiteY46" fmla="*/ 1584648 h 1658976"/>
              <a:gd name="connsiteX47" fmla="*/ 1388962 w 2132281"/>
              <a:gd name="connsiteY47" fmla="*/ 1596223 h 1658976"/>
              <a:gd name="connsiteX48" fmla="*/ 1354238 w 2132281"/>
              <a:gd name="connsiteY48" fmla="*/ 1619372 h 1658976"/>
              <a:gd name="connsiteX49" fmla="*/ 1307939 w 2132281"/>
              <a:gd name="connsiteY49" fmla="*/ 1630947 h 1658976"/>
              <a:gd name="connsiteX50" fmla="*/ 1192193 w 2132281"/>
              <a:gd name="connsiteY50" fmla="*/ 1654096 h 1658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132281" h="1658976">
                <a:moveTo>
                  <a:pt x="0" y="971190"/>
                </a:moveTo>
                <a:cubicBezTo>
                  <a:pt x="3858" y="959615"/>
                  <a:pt x="4807" y="946618"/>
                  <a:pt x="11575" y="936466"/>
                </a:cubicBezTo>
                <a:cubicBezTo>
                  <a:pt x="62773" y="859670"/>
                  <a:pt x="31579" y="942757"/>
                  <a:pt x="69448" y="867018"/>
                </a:cubicBezTo>
                <a:cubicBezTo>
                  <a:pt x="74904" y="856105"/>
                  <a:pt x="73532" y="841925"/>
                  <a:pt x="81023" y="832294"/>
                </a:cubicBezTo>
                <a:cubicBezTo>
                  <a:pt x="101122" y="806452"/>
                  <a:pt x="150471" y="762845"/>
                  <a:pt x="150471" y="762845"/>
                </a:cubicBezTo>
                <a:cubicBezTo>
                  <a:pt x="172399" y="697063"/>
                  <a:pt x="153419" y="736748"/>
                  <a:pt x="231494" y="658673"/>
                </a:cubicBezTo>
                <a:cubicBezTo>
                  <a:pt x="243069" y="647098"/>
                  <a:pt x="258898" y="638590"/>
                  <a:pt x="266218" y="623949"/>
                </a:cubicBezTo>
                <a:cubicBezTo>
                  <a:pt x="287694" y="580996"/>
                  <a:pt x="285698" y="572788"/>
                  <a:pt x="324091" y="542927"/>
                </a:cubicBezTo>
                <a:cubicBezTo>
                  <a:pt x="346052" y="525846"/>
                  <a:pt x="373866" y="516301"/>
                  <a:pt x="393539" y="496628"/>
                </a:cubicBezTo>
                <a:cubicBezTo>
                  <a:pt x="451087" y="439080"/>
                  <a:pt x="418664" y="455623"/>
                  <a:pt x="486137" y="438754"/>
                </a:cubicBezTo>
                <a:cubicBezTo>
                  <a:pt x="493853" y="427179"/>
                  <a:pt x="497270" y="411039"/>
                  <a:pt x="509286" y="404030"/>
                </a:cubicBezTo>
                <a:cubicBezTo>
                  <a:pt x="545180" y="383092"/>
                  <a:pt x="625033" y="357732"/>
                  <a:pt x="625033" y="357732"/>
                </a:cubicBezTo>
                <a:cubicBezTo>
                  <a:pt x="636608" y="346157"/>
                  <a:pt x="646137" y="332088"/>
                  <a:pt x="659757" y="323008"/>
                </a:cubicBezTo>
                <a:cubicBezTo>
                  <a:pt x="709966" y="289535"/>
                  <a:pt x="724666" y="289418"/>
                  <a:pt x="775504" y="276709"/>
                </a:cubicBezTo>
                <a:cubicBezTo>
                  <a:pt x="783220" y="268992"/>
                  <a:pt x="789573" y="259612"/>
                  <a:pt x="798653" y="253559"/>
                </a:cubicBezTo>
                <a:cubicBezTo>
                  <a:pt x="837514" y="227651"/>
                  <a:pt x="848188" y="230579"/>
                  <a:pt x="891251" y="218835"/>
                </a:cubicBezTo>
                <a:cubicBezTo>
                  <a:pt x="918350" y="211445"/>
                  <a:pt x="945266" y="203402"/>
                  <a:pt x="972274" y="195686"/>
                </a:cubicBezTo>
                <a:cubicBezTo>
                  <a:pt x="983849" y="187970"/>
                  <a:pt x="996135" y="181227"/>
                  <a:pt x="1006998" y="172537"/>
                </a:cubicBezTo>
                <a:cubicBezTo>
                  <a:pt x="1015519" y="165720"/>
                  <a:pt x="1019929" y="153219"/>
                  <a:pt x="1030147" y="149387"/>
                </a:cubicBezTo>
                <a:cubicBezTo>
                  <a:pt x="1052121" y="141147"/>
                  <a:pt x="1076446" y="141671"/>
                  <a:pt x="1099595" y="137813"/>
                </a:cubicBezTo>
                <a:cubicBezTo>
                  <a:pt x="1132275" y="116025"/>
                  <a:pt x="1165744" y="91638"/>
                  <a:pt x="1203767" y="79939"/>
                </a:cubicBezTo>
                <a:cubicBezTo>
                  <a:pt x="1229842" y="71916"/>
                  <a:pt x="1257948" y="73244"/>
                  <a:pt x="1284790" y="68364"/>
                </a:cubicBezTo>
                <a:cubicBezTo>
                  <a:pt x="1300441" y="65518"/>
                  <a:pt x="1315438" y="59636"/>
                  <a:pt x="1331089" y="56790"/>
                </a:cubicBezTo>
                <a:cubicBezTo>
                  <a:pt x="1357931" y="51910"/>
                  <a:pt x="1385104" y="49073"/>
                  <a:pt x="1412112" y="45215"/>
                </a:cubicBezTo>
                <a:cubicBezTo>
                  <a:pt x="1435261" y="33640"/>
                  <a:pt x="1455776" y="12733"/>
                  <a:pt x="1481560" y="10491"/>
                </a:cubicBezTo>
                <a:cubicBezTo>
                  <a:pt x="1602204" y="0"/>
                  <a:pt x="1636864" y="11700"/>
                  <a:pt x="1724628" y="33640"/>
                </a:cubicBezTo>
                <a:cubicBezTo>
                  <a:pt x="1743919" y="52931"/>
                  <a:pt x="1756619" y="82887"/>
                  <a:pt x="1782501" y="91514"/>
                </a:cubicBezTo>
                <a:cubicBezTo>
                  <a:pt x="1830422" y="107488"/>
                  <a:pt x="1807073" y="96321"/>
                  <a:pt x="1851950" y="126238"/>
                </a:cubicBezTo>
                <a:cubicBezTo>
                  <a:pt x="1870271" y="153720"/>
                  <a:pt x="1888287" y="182136"/>
                  <a:pt x="1909823" y="207261"/>
                </a:cubicBezTo>
                <a:cubicBezTo>
                  <a:pt x="1920476" y="219689"/>
                  <a:pt x="1934068" y="229410"/>
                  <a:pt x="1944547" y="241985"/>
                </a:cubicBezTo>
                <a:cubicBezTo>
                  <a:pt x="1953453" y="252672"/>
                  <a:pt x="1958536" y="266240"/>
                  <a:pt x="1967696" y="276709"/>
                </a:cubicBezTo>
                <a:cubicBezTo>
                  <a:pt x="2062490" y="385044"/>
                  <a:pt x="1996627" y="291167"/>
                  <a:pt x="2048719" y="369306"/>
                </a:cubicBezTo>
                <a:cubicBezTo>
                  <a:pt x="2052577" y="388597"/>
                  <a:pt x="2055118" y="408200"/>
                  <a:pt x="2060294" y="427180"/>
                </a:cubicBezTo>
                <a:cubicBezTo>
                  <a:pt x="2066714" y="450722"/>
                  <a:pt x="2083443" y="496628"/>
                  <a:pt x="2083443" y="496628"/>
                </a:cubicBezTo>
                <a:cubicBezTo>
                  <a:pt x="2066057" y="879099"/>
                  <a:pt x="2123969" y="658649"/>
                  <a:pt x="2037144" y="797570"/>
                </a:cubicBezTo>
                <a:cubicBezTo>
                  <a:pt x="1908831" y="1002871"/>
                  <a:pt x="2132281" y="671582"/>
                  <a:pt x="1979271" y="890167"/>
                </a:cubicBezTo>
                <a:cubicBezTo>
                  <a:pt x="1963316" y="912960"/>
                  <a:pt x="1932972" y="959615"/>
                  <a:pt x="1932972" y="959615"/>
                </a:cubicBezTo>
                <a:cubicBezTo>
                  <a:pt x="1899744" y="1092536"/>
                  <a:pt x="1946208" y="928731"/>
                  <a:pt x="1898248" y="1040638"/>
                </a:cubicBezTo>
                <a:cubicBezTo>
                  <a:pt x="1891982" y="1055260"/>
                  <a:pt x="1893788" y="1072709"/>
                  <a:pt x="1886674" y="1086937"/>
                </a:cubicBezTo>
                <a:cubicBezTo>
                  <a:pt x="1874232" y="1111822"/>
                  <a:pt x="1855808" y="1133236"/>
                  <a:pt x="1840375" y="1156385"/>
                </a:cubicBezTo>
                <a:cubicBezTo>
                  <a:pt x="1832658" y="1167960"/>
                  <a:pt x="1824382" y="1179180"/>
                  <a:pt x="1817225" y="1191109"/>
                </a:cubicBezTo>
                <a:cubicBezTo>
                  <a:pt x="1805650" y="1210400"/>
                  <a:pt x="1795402" y="1230552"/>
                  <a:pt x="1782501" y="1248982"/>
                </a:cubicBezTo>
                <a:cubicBezTo>
                  <a:pt x="1690411" y="1380541"/>
                  <a:pt x="1770889" y="1260603"/>
                  <a:pt x="1713053" y="1330005"/>
                </a:cubicBezTo>
                <a:cubicBezTo>
                  <a:pt x="1678584" y="1371368"/>
                  <a:pt x="1646093" y="1432933"/>
                  <a:pt x="1597306" y="1457327"/>
                </a:cubicBezTo>
                <a:cubicBezTo>
                  <a:pt x="1538566" y="1486697"/>
                  <a:pt x="1565364" y="1470905"/>
                  <a:pt x="1516284" y="1503625"/>
                </a:cubicBezTo>
                <a:cubicBezTo>
                  <a:pt x="1474091" y="1566912"/>
                  <a:pt x="1517324" y="1514507"/>
                  <a:pt x="1446836" y="1561499"/>
                </a:cubicBezTo>
                <a:cubicBezTo>
                  <a:pt x="1437756" y="1567552"/>
                  <a:pt x="1433044" y="1579033"/>
                  <a:pt x="1423686" y="1584648"/>
                </a:cubicBezTo>
                <a:cubicBezTo>
                  <a:pt x="1413224" y="1590925"/>
                  <a:pt x="1399875" y="1590767"/>
                  <a:pt x="1388962" y="1596223"/>
                </a:cubicBezTo>
                <a:cubicBezTo>
                  <a:pt x="1376520" y="1602444"/>
                  <a:pt x="1367024" y="1613892"/>
                  <a:pt x="1354238" y="1619372"/>
                </a:cubicBezTo>
                <a:cubicBezTo>
                  <a:pt x="1339616" y="1625638"/>
                  <a:pt x="1323176" y="1626376"/>
                  <a:pt x="1307939" y="1630947"/>
                </a:cubicBezTo>
                <a:cubicBezTo>
                  <a:pt x="1214508" y="1658976"/>
                  <a:pt x="1268801" y="1654096"/>
                  <a:pt x="1192193" y="1654096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4311600" y="3962400"/>
            <a:ext cx="108000" cy="108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2865511" y="4643735"/>
            <a:ext cx="944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rgbClr val="008000"/>
                </a:solidFill>
              </a:rPr>
              <a:t>L1 + V</a:t>
            </a:r>
            <a:endParaRPr lang="en-US" sz="2400" b="1" dirty="0">
              <a:solidFill>
                <a:srgbClr val="008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060241" y="5634335"/>
            <a:ext cx="1301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solidFill>
                  <a:srgbClr val="008000"/>
                </a:solidFill>
              </a:rPr>
              <a:t>L1 + L2 + V</a:t>
            </a:r>
            <a:endParaRPr lang="en-US" sz="2000" b="1" dirty="0">
              <a:solidFill>
                <a:srgbClr val="008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014350" y="4097975"/>
            <a:ext cx="906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solidFill>
                  <a:srgbClr val="008000"/>
                </a:solidFill>
              </a:rPr>
              <a:t>L1 + L2</a:t>
            </a:r>
            <a:endParaRPr lang="en-US" sz="2000" b="1" dirty="0">
              <a:solidFill>
                <a:srgbClr val="008000"/>
              </a:solidFill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 rot="16200000" flipV="1">
            <a:off x="1371600" y="4038600"/>
            <a:ext cx="1219200" cy="76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7204048" y="4095690"/>
            <a:ext cx="15969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oil phase (L1)</a:t>
            </a:r>
          </a:p>
        </p:txBody>
      </p:sp>
      <p:sp>
        <p:nvSpPr>
          <p:cNvPr id="60" name="Rectangle 59"/>
          <p:cNvSpPr/>
          <p:nvPr/>
        </p:nvSpPr>
        <p:spPr>
          <a:xfrm>
            <a:off x="5989806" y="4618910"/>
            <a:ext cx="28111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CO2 rich vapor phase (V)</a:t>
            </a:r>
          </a:p>
        </p:txBody>
      </p:sp>
      <p:sp>
        <p:nvSpPr>
          <p:cNvPr id="61" name="Rectangle 60"/>
          <p:cNvSpPr/>
          <p:nvPr/>
        </p:nvSpPr>
        <p:spPr>
          <a:xfrm>
            <a:off x="5867400" y="5086290"/>
            <a:ext cx="29335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08000"/>
                </a:solidFill>
              </a:rPr>
              <a:t>CO2 rich Liquid phase (L2)</a:t>
            </a: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486400" y="2209800"/>
            <a:ext cx="2514600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Hydrocarbon/</a:t>
            </a:r>
            <a:r>
              <a:rPr lang="en-US" sz="2800" b="1" dirty="0">
                <a:solidFill>
                  <a:srgbClr val="008000"/>
                </a:solidFill>
              </a:rPr>
              <a:t>CO</a:t>
            </a:r>
            <a:r>
              <a:rPr lang="en-US" sz="2800" b="1" baseline="-25000" dirty="0">
                <a:solidFill>
                  <a:srgbClr val="008000"/>
                </a:solidFill>
              </a:rPr>
              <a:t>2 </a:t>
            </a:r>
          </a:p>
          <a:p>
            <a:pPr algn="ctr"/>
            <a:r>
              <a:rPr lang="en-US" sz="2400" dirty="0">
                <a:solidFill>
                  <a:srgbClr val="008000"/>
                </a:solidFill>
              </a:rPr>
              <a:t>high content</a:t>
            </a:r>
            <a:endParaRPr lang="en-US" sz="2400" dirty="0"/>
          </a:p>
        </p:txBody>
      </p:sp>
      <p:sp>
        <p:nvSpPr>
          <p:cNvPr id="25" name="TextBox 24"/>
          <p:cNvSpPr txBox="1"/>
          <p:nvPr/>
        </p:nvSpPr>
        <p:spPr>
          <a:xfrm>
            <a:off x="4419600" y="1447800"/>
            <a:ext cx="46497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Is this wrong, and it is just not converged?</a:t>
            </a:r>
            <a:endParaRPr lang="en-US" sz="2000" b="1" dirty="0"/>
          </a:p>
          <a:p>
            <a:r>
              <a:rPr lang="pt-BR" sz="2000" b="1" dirty="0"/>
              <a:t>Do we have such a this fluid system?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590800" y="2819400"/>
            <a:ext cx="17310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solidFill>
                  <a:srgbClr val="0000FF"/>
                </a:solidFill>
              </a:rPr>
              <a:t>subsea CO2 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025800" y="1371600"/>
            <a:ext cx="4700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</a:rPr>
              <a:t>?</a:t>
            </a:r>
            <a:endParaRPr lang="en-US" sz="36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3" grpId="1"/>
      <p:bldP spid="14" grpId="0"/>
      <p:bldP spid="14" grpId="1"/>
      <p:bldP spid="23" grpId="0" animBg="1"/>
      <p:bldP spid="35" grpId="0" animBg="1"/>
      <p:bldP spid="54" grpId="0"/>
      <p:bldP spid="55" grpId="0"/>
      <p:bldP spid="56" grpId="0"/>
      <p:bldP spid="59" grpId="0"/>
      <p:bldP spid="60" grpId="0"/>
      <p:bldP spid="61" grpId="0"/>
      <p:bldP spid="24" grpId="0"/>
      <p:bldP spid="26" grpId="0"/>
      <p:bldP spid="2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35584</TotalTime>
  <Words>1658</Words>
  <Application>Microsoft Office PowerPoint</Application>
  <PresentationFormat>On-screen Show (4:3)</PresentationFormat>
  <Paragraphs>399</Paragraphs>
  <Slides>32</Slides>
  <Notes>29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PVT introduction</vt:lpstr>
      <vt:lpstr>Outline</vt:lpstr>
      <vt:lpstr>Phase Diagrams</vt:lpstr>
      <vt:lpstr>Phase Diagrams – Pure component</vt:lpstr>
      <vt:lpstr>Phase Diagrams – Pure component</vt:lpstr>
      <vt:lpstr>Phase Diagrams – Pure component</vt:lpstr>
      <vt:lpstr>Phase Diagrams – Pure component</vt:lpstr>
      <vt:lpstr>Phase Diagrams – mixture</vt:lpstr>
      <vt:lpstr>Phase Diagrams ?</vt:lpstr>
      <vt:lpstr>PowerPoint Presentation</vt:lpstr>
      <vt:lpstr>Equations of State </vt:lpstr>
      <vt:lpstr>Equations of State - ideal </vt:lpstr>
      <vt:lpstr>Equations of State - ideal </vt:lpstr>
      <vt:lpstr>Equations of State – Cubic Behavior </vt:lpstr>
      <vt:lpstr>Equations of State – Cubic Behavior </vt:lpstr>
      <vt:lpstr>Equations of State – Cubic EOS</vt:lpstr>
      <vt:lpstr>Advantages of cubic EoS </vt:lpstr>
      <vt:lpstr>Shortcoming of cubic EoS </vt:lpstr>
      <vt:lpstr>Advanced EOS</vt:lpstr>
      <vt:lpstr>Some tips and concepts…</vt:lpstr>
      <vt:lpstr>Some tips and concepts…</vt:lpstr>
      <vt:lpstr>Some tips and concepts…</vt:lpstr>
      <vt:lpstr>Flash Calculation</vt:lpstr>
      <vt:lpstr>Flash Calculation</vt:lpstr>
      <vt:lpstr>Flash Calculation</vt:lpstr>
      <vt:lpstr>K-values</vt:lpstr>
      <vt:lpstr>K-values</vt:lpstr>
      <vt:lpstr>K-values</vt:lpstr>
      <vt:lpstr>Fugacity Coefficient</vt:lpstr>
      <vt:lpstr>Flash Calculation</vt:lpstr>
      <vt:lpstr>Flash Calculation Successive Substitution Method (SSM)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PVT (EoS)</dc:title>
  <dc:creator>Khalil</dc:creator>
  <cp:lastModifiedBy>Unknown User</cp:lastModifiedBy>
  <cp:revision>1156</cp:revision>
  <dcterms:created xsi:type="dcterms:W3CDTF">2006-08-16T00:00:00Z</dcterms:created>
  <dcterms:modified xsi:type="dcterms:W3CDTF">2021-05-20T15:25:31Z</dcterms:modified>
</cp:coreProperties>
</file>

<file path=docProps/thumbnail.jpeg>
</file>